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3" r:id="rId9"/>
    <p:sldId id="262" r:id="rId10"/>
    <p:sldId id="264" r:id="rId11"/>
    <p:sldId id="265" r:id="rId12"/>
    <p:sldId id="266" r:id="rId13"/>
    <p:sldId id="268" r:id="rId14"/>
    <p:sldId id="267" r:id="rId15"/>
    <p:sldId id="269" r:id="rId16"/>
    <p:sldId id="270" r:id="rId17"/>
    <p:sldId id="271" r:id="rId18"/>
    <p:sldId id="272" r:id="rId19"/>
    <p:sldId id="273" r:id="rId20"/>
    <p:sldId id="275" r:id="rId21"/>
    <p:sldId id="276" r:id="rId22"/>
    <p:sldId id="277" r:id="rId23"/>
    <p:sldId id="278" r:id="rId24"/>
    <p:sldId id="321" r:id="rId25"/>
    <p:sldId id="320" r:id="rId26"/>
    <p:sldId id="285" r:id="rId27"/>
    <p:sldId id="286" r:id="rId28"/>
    <p:sldId id="322" r:id="rId29"/>
    <p:sldId id="292" r:id="rId30"/>
    <p:sldId id="293" r:id="rId31"/>
    <p:sldId id="288" r:id="rId32"/>
    <p:sldId id="289" r:id="rId33"/>
    <p:sldId id="290" r:id="rId34"/>
    <p:sldId id="291" r:id="rId35"/>
    <p:sldId id="296" r:id="rId36"/>
    <p:sldId id="298" r:id="rId37"/>
    <p:sldId id="303" r:id="rId38"/>
    <p:sldId id="323" r:id="rId39"/>
    <p:sldId id="299" r:id="rId40"/>
    <p:sldId id="301" r:id="rId41"/>
    <p:sldId id="304" r:id="rId42"/>
    <p:sldId id="319" r:id="rId43"/>
    <p:sldId id="306" r:id="rId44"/>
    <p:sldId id="308" r:id="rId45"/>
    <p:sldId id="310" r:id="rId46"/>
    <p:sldId id="311" r:id="rId47"/>
    <p:sldId id="309" r:id="rId48"/>
    <p:sldId id="307" r:id="rId49"/>
    <p:sldId id="313" r:id="rId50"/>
    <p:sldId id="316" r:id="rId51"/>
    <p:sldId id="314" r:id="rId52"/>
    <p:sldId id="317"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 id="338" r:id="rId68"/>
    <p:sldId id="339" r:id="rId69"/>
    <p:sldId id="340" r:id="rId70"/>
    <p:sldId id="341" r:id="rId71"/>
    <p:sldId id="279" r:id="rId72"/>
    <p:sldId id="342" r:id="rId73"/>
    <p:sldId id="343" r:id="rId74"/>
    <p:sldId id="344" r:id="rId75"/>
    <p:sldId id="345" r:id="rId76"/>
    <p:sldId id="294" r:id="rId77"/>
    <p:sldId id="295" r:id="rId78"/>
    <p:sldId id="346" r:id="rId79"/>
    <p:sldId id="280" r:id="rId80"/>
    <p:sldId id="282" r:id="rId81"/>
    <p:sldId id="284" r:id="rId82"/>
    <p:sldId id="283" r:id="rId83"/>
    <p:sldId id="281" r:id="rId84"/>
    <p:sldId id="287" r:id="rId85"/>
    <p:sldId id="347" r:id="rId86"/>
    <p:sldId id="348" r:id="rId87"/>
    <p:sldId id="349" r:id="rId88"/>
    <p:sldId id="350" r:id="rId89"/>
    <p:sldId id="351" r:id="rId90"/>
    <p:sldId id="300" r:id="rId91"/>
    <p:sldId id="352" r:id="rId92"/>
    <p:sldId id="353" r:id="rId93"/>
    <p:sldId id="302" r:id="rId94"/>
    <p:sldId id="354" r:id="rId95"/>
    <p:sldId id="355" r:id="rId96"/>
    <p:sldId id="356" r:id="rId97"/>
    <p:sldId id="358" r:id="rId98"/>
    <p:sldId id="359" r:id="rId99"/>
    <p:sldId id="360" r:id="rId100"/>
    <p:sldId id="361" r:id="rId101"/>
    <p:sldId id="362" r:id="rId102"/>
    <p:sldId id="363" r:id="rId103"/>
    <p:sldId id="318" r:id="rId104"/>
    <p:sldId id="364" r:id="rId105"/>
    <p:sldId id="365"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presProps" Target="pres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22FF-990A-40DE-A5D3-39E511E20E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8FEC48-606A-4BA4-B23E-67FCEB75A7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A96E5F-396D-45B1-9E3F-1CDC96A1D223}"/>
              </a:ext>
            </a:extLst>
          </p:cNvPr>
          <p:cNvSpPr>
            <a:spLocks noGrp="1"/>
          </p:cNvSpPr>
          <p:nvPr>
            <p:ph type="dt" sz="half" idx="10"/>
          </p:nvPr>
        </p:nvSpPr>
        <p:spPr/>
        <p:txBody>
          <a:bodyPr/>
          <a:lstStyle/>
          <a:p>
            <a:fld id="{8818932A-B3DA-4000-9904-B90BC8C8FDF3}" type="datetimeFigureOut">
              <a:rPr lang="en-US" smtClean="0"/>
              <a:t>12/2/2019</a:t>
            </a:fld>
            <a:endParaRPr lang="en-US"/>
          </a:p>
        </p:txBody>
      </p:sp>
      <p:sp>
        <p:nvSpPr>
          <p:cNvPr id="5" name="Footer Placeholder 4">
            <a:extLst>
              <a:ext uri="{FF2B5EF4-FFF2-40B4-BE49-F238E27FC236}">
                <a16:creationId xmlns:a16="http://schemas.microsoft.com/office/drawing/2014/main" id="{92AE24BD-9737-4C7D-84FD-A48302872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4126F-D755-4C57-A21B-E23C7071CFF2}"/>
              </a:ext>
            </a:extLst>
          </p:cNvPr>
          <p:cNvSpPr>
            <a:spLocks noGrp="1"/>
          </p:cNvSpPr>
          <p:nvPr>
            <p:ph type="sldNum" sz="quarter" idx="12"/>
          </p:nvPr>
        </p:nvSpPr>
        <p:spPr/>
        <p:txBody>
          <a:bodyPr/>
          <a:lstStyle/>
          <a:p>
            <a:fld id="{267F1C74-D7B7-4632-A84B-7AAE49B99EA4}" type="slidenum">
              <a:rPr lang="en-US" smtClean="0"/>
              <a:t>‹#›</a:t>
            </a:fld>
            <a:endParaRPr lang="en-US"/>
          </a:p>
        </p:txBody>
      </p:sp>
    </p:spTree>
    <p:extLst>
      <p:ext uri="{BB962C8B-B14F-4D97-AF65-F5344CB8AC3E}">
        <p14:creationId xmlns:p14="http://schemas.microsoft.com/office/powerpoint/2010/main" val="3193801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6EEB-52DA-499B-8C19-7A713BA762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A83A2F-A8F3-4AEB-A0C1-A1B5D6F017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DB4D2-56DF-49F1-9BB3-EB441CC2FD71}"/>
              </a:ext>
            </a:extLst>
          </p:cNvPr>
          <p:cNvSpPr>
            <a:spLocks noGrp="1"/>
          </p:cNvSpPr>
          <p:nvPr>
            <p:ph type="dt" sz="half" idx="10"/>
          </p:nvPr>
        </p:nvSpPr>
        <p:spPr/>
        <p:txBody>
          <a:bodyPr/>
          <a:lstStyle/>
          <a:p>
            <a:fld id="{8818932A-B3DA-4000-9904-B90BC8C8FDF3}" type="datetimeFigureOut">
              <a:rPr lang="en-US" smtClean="0"/>
              <a:t>12/2/2019</a:t>
            </a:fld>
            <a:endParaRPr lang="en-US"/>
          </a:p>
        </p:txBody>
      </p:sp>
      <p:sp>
        <p:nvSpPr>
          <p:cNvPr id="5" name="Footer Placeholder 4">
            <a:extLst>
              <a:ext uri="{FF2B5EF4-FFF2-40B4-BE49-F238E27FC236}">
                <a16:creationId xmlns:a16="http://schemas.microsoft.com/office/drawing/2014/main" id="{E5A30060-51FC-46BC-AE06-281155170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F8A610-280F-4AC4-980A-56C6BA98C3ED}"/>
              </a:ext>
            </a:extLst>
          </p:cNvPr>
          <p:cNvSpPr>
            <a:spLocks noGrp="1"/>
          </p:cNvSpPr>
          <p:nvPr>
            <p:ph type="sldNum" sz="quarter" idx="12"/>
          </p:nvPr>
        </p:nvSpPr>
        <p:spPr/>
        <p:txBody>
          <a:bodyPr/>
          <a:lstStyle/>
          <a:p>
            <a:fld id="{267F1C74-D7B7-4632-A84B-7AAE49B99EA4}" type="slidenum">
              <a:rPr lang="en-US" smtClean="0"/>
              <a:t>‹#›</a:t>
            </a:fld>
            <a:endParaRPr lang="en-US"/>
          </a:p>
        </p:txBody>
      </p:sp>
    </p:spTree>
    <p:extLst>
      <p:ext uri="{BB962C8B-B14F-4D97-AF65-F5344CB8AC3E}">
        <p14:creationId xmlns:p14="http://schemas.microsoft.com/office/powerpoint/2010/main" val="479131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E4DCFD-CE16-4665-8A68-6DFA705819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A8445D-AB05-47DC-8FD5-2719A35DB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A9928-EF72-456A-A15C-B123C83E46FD}"/>
              </a:ext>
            </a:extLst>
          </p:cNvPr>
          <p:cNvSpPr>
            <a:spLocks noGrp="1"/>
          </p:cNvSpPr>
          <p:nvPr>
            <p:ph type="dt" sz="half" idx="10"/>
          </p:nvPr>
        </p:nvSpPr>
        <p:spPr/>
        <p:txBody>
          <a:bodyPr/>
          <a:lstStyle/>
          <a:p>
            <a:fld id="{8818932A-B3DA-4000-9904-B90BC8C8FDF3}" type="datetimeFigureOut">
              <a:rPr lang="en-US" smtClean="0"/>
              <a:t>12/2/2019</a:t>
            </a:fld>
            <a:endParaRPr lang="en-US"/>
          </a:p>
        </p:txBody>
      </p:sp>
      <p:sp>
        <p:nvSpPr>
          <p:cNvPr id="5" name="Footer Placeholder 4">
            <a:extLst>
              <a:ext uri="{FF2B5EF4-FFF2-40B4-BE49-F238E27FC236}">
                <a16:creationId xmlns:a16="http://schemas.microsoft.com/office/drawing/2014/main" id="{D135B1EC-63EB-402F-8F7C-FED44A3E0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4CEE9-BBE1-4F3A-8238-1E9661D74346}"/>
              </a:ext>
            </a:extLst>
          </p:cNvPr>
          <p:cNvSpPr>
            <a:spLocks noGrp="1"/>
          </p:cNvSpPr>
          <p:nvPr>
            <p:ph type="sldNum" sz="quarter" idx="12"/>
          </p:nvPr>
        </p:nvSpPr>
        <p:spPr/>
        <p:txBody>
          <a:bodyPr/>
          <a:lstStyle/>
          <a:p>
            <a:fld id="{267F1C74-D7B7-4632-A84B-7AAE49B99EA4}" type="slidenum">
              <a:rPr lang="en-US" smtClean="0"/>
              <a:t>‹#›</a:t>
            </a:fld>
            <a:endParaRPr lang="en-US"/>
          </a:p>
        </p:txBody>
      </p:sp>
    </p:spTree>
    <p:extLst>
      <p:ext uri="{BB962C8B-B14F-4D97-AF65-F5344CB8AC3E}">
        <p14:creationId xmlns:p14="http://schemas.microsoft.com/office/powerpoint/2010/main" val="4224666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62071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85739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30405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7688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23490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3568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32972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81313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1DDA8-34C8-4054-9BE8-CD8649EAD3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C484BD-2AC4-476C-BF34-180A5ED55C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CB82C-8CAE-4FFC-966B-A8F0B44552C6}"/>
              </a:ext>
            </a:extLst>
          </p:cNvPr>
          <p:cNvSpPr>
            <a:spLocks noGrp="1"/>
          </p:cNvSpPr>
          <p:nvPr>
            <p:ph type="dt" sz="half" idx="10"/>
          </p:nvPr>
        </p:nvSpPr>
        <p:spPr/>
        <p:txBody>
          <a:bodyPr/>
          <a:lstStyle/>
          <a:p>
            <a:fld id="{8818932A-B3DA-4000-9904-B90BC8C8FDF3}" type="datetimeFigureOut">
              <a:rPr lang="en-US" smtClean="0"/>
              <a:t>12/2/2019</a:t>
            </a:fld>
            <a:endParaRPr lang="en-US"/>
          </a:p>
        </p:txBody>
      </p:sp>
      <p:sp>
        <p:nvSpPr>
          <p:cNvPr id="5" name="Footer Placeholder 4">
            <a:extLst>
              <a:ext uri="{FF2B5EF4-FFF2-40B4-BE49-F238E27FC236}">
                <a16:creationId xmlns:a16="http://schemas.microsoft.com/office/drawing/2014/main" id="{524BA3DA-461B-4385-ABC4-075176F37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4927C-5562-4C82-AE20-28676D6F6175}"/>
              </a:ext>
            </a:extLst>
          </p:cNvPr>
          <p:cNvSpPr>
            <a:spLocks noGrp="1"/>
          </p:cNvSpPr>
          <p:nvPr>
            <p:ph type="sldNum" sz="quarter" idx="12"/>
          </p:nvPr>
        </p:nvSpPr>
        <p:spPr/>
        <p:txBody>
          <a:bodyPr/>
          <a:lstStyle/>
          <a:p>
            <a:fld id="{267F1C74-D7B7-4632-A84B-7AAE49B99EA4}" type="slidenum">
              <a:rPr lang="en-US" smtClean="0"/>
              <a:t>‹#›</a:t>
            </a:fld>
            <a:endParaRPr lang="en-US"/>
          </a:p>
        </p:txBody>
      </p:sp>
    </p:spTree>
    <p:extLst>
      <p:ext uri="{BB962C8B-B14F-4D97-AF65-F5344CB8AC3E}">
        <p14:creationId xmlns:p14="http://schemas.microsoft.com/office/powerpoint/2010/main" val="3855215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4669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24787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13971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16141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12044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03435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21191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7369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F8CF-69F7-417A-B9D9-1FEEB53EEA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6AF02-DFF8-4042-8765-0B201BC617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14F047-B42B-4353-87B4-AA30DBCD6120}"/>
              </a:ext>
            </a:extLst>
          </p:cNvPr>
          <p:cNvSpPr>
            <a:spLocks noGrp="1"/>
          </p:cNvSpPr>
          <p:nvPr>
            <p:ph type="dt" sz="half" idx="10"/>
          </p:nvPr>
        </p:nvSpPr>
        <p:spPr/>
        <p:txBody>
          <a:bodyPr/>
          <a:lstStyle/>
          <a:p>
            <a:fld id="{8818932A-B3DA-4000-9904-B90BC8C8FDF3}" type="datetimeFigureOut">
              <a:rPr lang="en-US" smtClean="0"/>
              <a:t>12/2/2019</a:t>
            </a:fld>
            <a:endParaRPr lang="en-US"/>
          </a:p>
        </p:txBody>
      </p:sp>
      <p:sp>
        <p:nvSpPr>
          <p:cNvPr id="5" name="Footer Placeholder 4">
            <a:extLst>
              <a:ext uri="{FF2B5EF4-FFF2-40B4-BE49-F238E27FC236}">
                <a16:creationId xmlns:a16="http://schemas.microsoft.com/office/drawing/2014/main" id="{709A3022-2D25-4B45-8275-80A64CC31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C19D6-DA98-410B-8ADB-48BB2C33A541}"/>
              </a:ext>
            </a:extLst>
          </p:cNvPr>
          <p:cNvSpPr>
            <a:spLocks noGrp="1"/>
          </p:cNvSpPr>
          <p:nvPr>
            <p:ph type="sldNum" sz="quarter" idx="12"/>
          </p:nvPr>
        </p:nvSpPr>
        <p:spPr/>
        <p:txBody>
          <a:bodyPr/>
          <a:lstStyle/>
          <a:p>
            <a:fld id="{267F1C74-D7B7-4632-A84B-7AAE49B99EA4}" type="slidenum">
              <a:rPr lang="en-US" smtClean="0"/>
              <a:t>‹#›</a:t>
            </a:fld>
            <a:endParaRPr lang="en-US"/>
          </a:p>
        </p:txBody>
      </p:sp>
    </p:spTree>
    <p:extLst>
      <p:ext uri="{BB962C8B-B14F-4D97-AF65-F5344CB8AC3E}">
        <p14:creationId xmlns:p14="http://schemas.microsoft.com/office/powerpoint/2010/main" val="891958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1172-FE35-4C61-9605-35D3DE9D7F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F74BB-B126-44AE-8E04-2AC4DBC198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4A5D45-4B22-486D-93EE-443EBA74C9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BC9985-972A-43FA-8F71-BE0A6B1C81B1}"/>
              </a:ext>
            </a:extLst>
          </p:cNvPr>
          <p:cNvSpPr>
            <a:spLocks noGrp="1"/>
          </p:cNvSpPr>
          <p:nvPr>
            <p:ph type="dt" sz="half" idx="10"/>
          </p:nvPr>
        </p:nvSpPr>
        <p:spPr/>
        <p:txBody>
          <a:bodyPr/>
          <a:lstStyle/>
          <a:p>
            <a:fld id="{8818932A-B3DA-4000-9904-B90BC8C8FDF3}" type="datetimeFigureOut">
              <a:rPr lang="en-US" smtClean="0"/>
              <a:t>12/2/2019</a:t>
            </a:fld>
            <a:endParaRPr lang="en-US"/>
          </a:p>
        </p:txBody>
      </p:sp>
      <p:sp>
        <p:nvSpPr>
          <p:cNvPr id="6" name="Footer Placeholder 5">
            <a:extLst>
              <a:ext uri="{FF2B5EF4-FFF2-40B4-BE49-F238E27FC236}">
                <a16:creationId xmlns:a16="http://schemas.microsoft.com/office/drawing/2014/main" id="{2AF77FC8-611C-494D-AA8D-1A206EFF7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835D8-4AAB-4719-9BA3-580C5471EF6C}"/>
              </a:ext>
            </a:extLst>
          </p:cNvPr>
          <p:cNvSpPr>
            <a:spLocks noGrp="1"/>
          </p:cNvSpPr>
          <p:nvPr>
            <p:ph type="sldNum" sz="quarter" idx="12"/>
          </p:nvPr>
        </p:nvSpPr>
        <p:spPr/>
        <p:txBody>
          <a:bodyPr/>
          <a:lstStyle/>
          <a:p>
            <a:fld id="{267F1C74-D7B7-4632-A84B-7AAE49B99EA4}" type="slidenum">
              <a:rPr lang="en-US" smtClean="0"/>
              <a:t>‹#›</a:t>
            </a:fld>
            <a:endParaRPr lang="en-US"/>
          </a:p>
        </p:txBody>
      </p:sp>
    </p:spTree>
    <p:extLst>
      <p:ext uri="{BB962C8B-B14F-4D97-AF65-F5344CB8AC3E}">
        <p14:creationId xmlns:p14="http://schemas.microsoft.com/office/powerpoint/2010/main" val="391475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348A-A0B6-4D9E-A3C3-7EC5BF1EED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93E433-8FA3-4EDE-939F-2FDD4B0D0F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FFD3C5-21D3-4076-AEEF-32C94E86AB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A3E138-7CE3-429B-AEF3-C3DD488967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7D61E-616B-4ECD-AAA4-70FBD69202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FD5FE-D440-4F4B-AD80-C5503F41487F}"/>
              </a:ext>
            </a:extLst>
          </p:cNvPr>
          <p:cNvSpPr>
            <a:spLocks noGrp="1"/>
          </p:cNvSpPr>
          <p:nvPr>
            <p:ph type="dt" sz="half" idx="10"/>
          </p:nvPr>
        </p:nvSpPr>
        <p:spPr/>
        <p:txBody>
          <a:bodyPr/>
          <a:lstStyle/>
          <a:p>
            <a:fld id="{8818932A-B3DA-4000-9904-B90BC8C8FDF3}" type="datetimeFigureOut">
              <a:rPr lang="en-US" smtClean="0"/>
              <a:t>12/2/2019</a:t>
            </a:fld>
            <a:endParaRPr lang="en-US"/>
          </a:p>
        </p:txBody>
      </p:sp>
      <p:sp>
        <p:nvSpPr>
          <p:cNvPr id="8" name="Footer Placeholder 7">
            <a:extLst>
              <a:ext uri="{FF2B5EF4-FFF2-40B4-BE49-F238E27FC236}">
                <a16:creationId xmlns:a16="http://schemas.microsoft.com/office/drawing/2014/main" id="{0F3DAC88-1EBF-483E-AF2A-B9FAD2C9C9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BB9D28-D32B-438C-8048-BD1C86346DB4}"/>
              </a:ext>
            </a:extLst>
          </p:cNvPr>
          <p:cNvSpPr>
            <a:spLocks noGrp="1"/>
          </p:cNvSpPr>
          <p:nvPr>
            <p:ph type="sldNum" sz="quarter" idx="12"/>
          </p:nvPr>
        </p:nvSpPr>
        <p:spPr/>
        <p:txBody>
          <a:bodyPr/>
          <a:lstStyle/>
          <a:p>
            <a:fld id="{267F1C74-D7B7-4632-A84B-7AAE49B99EA4}" type="slidenum">
              <a:rPr lang="en-US" smtClean="0"/>
              <a:t>‹#›</a:t>
            </a:fld>
            <a:endParaRPr lang="en-US"/>
          </a:p>
        </p:txBody>
      </p:sp>
    </p:spTree>
    <p:extLst>
      <p:ext uri="{BB962C8B-B14F-4D97-AF65-F5344CB8AC3E}">
        <p14:creationId xmlns:p14="http://schemas.microsoft.com/office/powerpoint/2010/main" val="358335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13B1-66C6-40C8-A775-51182EEA0D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323AF8-B98C-4A4A-9888-97AB1EE71935}"/>
              </a:ext>
            </a:extLst>
          </p:cNvPr>
          <p:cNvSpPr>
            <a:spLocks noGrp="1"/>
          </p:cNvSpPr>
          <p:nvPr>
            <p:ph type="dt" sz="half" idx="10"/>
          </p:nvPr>
        </p:nvSpPr>
        <p:spPr/>
        <p:txBody>
          <a:bodyPr/>
          <a:lstStyle/>
          <a:p>
            <a:fld id="{8818932A-B3DA-4000-9904-B90BC8C8FDF3}" type="datetimeFigureOut">
              <a:rPr lang="en-US" smtClean="0"/>
              <a:t>12/2/2019</a:t>
            </a:fld>
            <a:endParaRPr lang="en-US"/>
          </a:p>
        </p:txBody>
      </p:sp>
      <p:sp>
        <p:nvSpPr>
          <p:cNvPr id="4" name="Footer Placeholder 3">
            <a:extLst>
              <a:ext uri="{FF2B5EF4-FFF2-40B4-BE49-F238E27FC236}">
                <a16:creationId xmlns:a16="http://schemas.microsoft.com/office/drawing/2014/main" id="{436DEE23-85CB-4FA7-B8C8-3E53576684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958356-2827-43A6-9299-A7BC215021B0}"/>
              </a:ext>
            </a:extLst>
          </p:cNvPr>
          <p:cNvSpPr>
            <a:spLocks noGrp="1"/>
          </p:cNvSpPr>
          <p:nvPr>
            <p:ph type="sldNum" sz="quarter" idx="12"/>
          </p:nvPr>
        </p:nvSpPr>
        <p:spPr/>
        <p:txBody>
          <a:bodyPr/>
          <a:lstStyle/>
          <a:p>
            <a:fld id="{267F1C74-D7B7-4632-A84B-7AAE49B99EA4}" type="slidenum">
              <a:rPr lang="en-US" smtClean="0"/>
              <a:t>‹#›</a:t>
            </a:fld>
            <a:endParaRPr lang="en-US"/>
          </a:p>
        </p:txBody>
      </p:sp>
    </p:spTree>
    <p:extLst>
      <p:ext uri="{BB962C8B-B14F-4D97-AF65-F5344CB8AC3E}">
        <p14:creationId xmlns:p14="http://schemas.microsoft.com/office/powerpoint/2010/main" val="1199876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556D6A-26C4-4433-8D0B-809313DF3A02}"/>
              </a:ext>
            </a:extLst>
          </p:cNvPr>
          <p:cNvSpPr>
            <a:spLocks noGrp="1"/>
          </p:cNvSpPr>
          <p:nvPr>
            <p:ph type="dt" sz="half" idx="10"/>
          </p:nvPr>
        </p:nvSpPr>
        <p:spPr/>
        <p:txBody>
          <a:bodyPr/>
          <a:lstStyle/>
          <a:p>
            <a:fld id="{8818932A-B3DA-4000-9904-B90BC8C8FDF3}" type="datetimeFigureOut">
              <a:rPr lang="en-US" smtClean="0"/>
              <a:t>12/2/2019</a:t>
            </a:fld>
            <a:endParaRPr lang="en-US"/>
          </a:p>
        </p:txBody>
      </p:sp>
      <p:sp>
        <p:nvSpPr>
          <p:cNvPr id="3" name="Footer Placeholder 2">
            <a:extLst>
              <a:ext uri="{FF2B5EF4-FFF2-40B4-BE49-F238E27FC236}">
                <a16:creationId xmlns:a16="http://schemas.microsoft.com/office/drawing/2014/main" id="{B1E203C8-2766-4A34-90D5-877B9F3C9C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19ECE-057B-414D-81FE-F2DA1C5B432A}"/>
              </a:ext>
            </a:extLst>
          </p:cNvPr>
          <p:cNvSpPr>
            <a:spLocks noGrp="1"/>
          </p:cNvSpPr>
          <p:nvPr>
            <p:ph type="sldNum" sz="quarter" idx="12"/>
          </p:nvPr>
        </p:nvSpPr>
        <p:spPr/>
        <p:txBody>
          <a:bodyPr/>
          <a:lstStyle/>
          <a:p>
            <a:fld id="{267F1C74-D7B7-4632-A84B-7AAE49B99EA4}" type="slidenum">
              <a:rPr lang="en-US" smtClean="0"/>
              <a:t>‹#›</a:t>
            </a:fld>
            <a:endParaRPr lang="en-US"/>
          </a:p>
        </p:txBody>
      </p:sp>
    </p:spTree>
    <p:extLst>
      <p:ext uri="{BB962C8B-B14F-4D97-AF65-F5344CB8AC3E}">
        <p14:creationId xmlns:p14="http://schemas.microsoft.com/office/powerpoint/2010/main" val="398292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00AD6-DB6D-44F6-8731-6C081E851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E9E703-2F0C-496F-82EE-5606F834EC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196A83-C3EE-4C54-A6E9-017FC3DE5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75187E-85BF-47C9-ACF2-D14A29B3D84B}"/>
              </a:ext>
            </a:extLst>
          </p:cNvPr>
          <p:cNvSpPr>
            <a:spLocks noGrp="1"/>
          </p:cNvSpPr>
          <p:nvPr>
            <p:ph type="dt" sz="half" idx="10"/>
          </p:nvPr>
        </p:nvSpPr>
        <p:spPr/>
        <p:txBody>
          <a:bodyPr/>
          <a:lstStyle/>
          <a:p>
            <a:fld id="{8818932A-B3DA-4000-9904-B90BC8C8FDF3}" type="datetimeFigureOut">
              <a:rPr lang="en-US" smtClean="0"/>
              <a:t>12/2/2019</a:t>
            </a:fld>
            <a:endParaRPr lang="en-US"/>
          </a:p>
        </p:txBody>
      </p:sp>
      <p:sp>
        <p:nvSpPr>
          <p:cNvPr id="6" name="Footer Placeholder 5">
            <a:extLst>
              <a:ext uri="{FF2B5EF4-FFF2-40B4-BE49-F238E27FC236}">
                <a16:creationId xmlns:a16="http://schemas.microsoft.com/office/drawing/2014/main" id="{B5F01A40-428E-4D1E-BEBB-81B84DC559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B19FFE-911A-414D-8849-30E6D47EEAC2}"/>
              </a:ext>
            </a:extLst>
          </p:cNvPr>
          <p:cNvSpPr>
            <a:spLocks noGrp="1"/>
          </p:cNvSpPr>
          <p:nvPr>
            <p:ph type="sldNum" sz="quarter" idx="12"/>
          </p:nvPr>
        </p:nvSpPr>
        <p:spPr/>
        <p:txBody>
          <a:bodyPr/>
          <a:lstStyle/>
          <a:p>
            <a:fld id="{267F1C74-D7B7-4632-A84B-7AAE49B99EA4}" type="slidenum">
              <a:rPr lang="en-US" smtClean="0"/>
              <a:t>‹#›</a:t>
            </a:fld>
            <a:endParaRPr lang="en-US"/>
          </a:p>
        </p:txBody>
      </p:sp>
    </p:spTree>
    <p:extLst>
      <p:ext uri="{BB962C8B-B14F-4D97-AF65-F5344CB8AC3E}">
        <p14:creationId xmlns:p14="http://schemas.microsoft.com/office/powerpoint/2010/main" val="108976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AD5C-1488-40FE-A311-A8EF3D7A38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962C59-08FF-4B48-853A-8F16BFF945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8C58F-10B0-4329-84C2-419012277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87647D-FB19-4745-9E5E-A10EE240F277}"/>
              </a:ext>
            </a:extLst>
          </p:cNvPr>
          <p:cNvSpPr>
            <a:spLocks noGrp="1"/>
          </p:cNvSpPr>
          <p:nvPr>
            <p:ph type="dt" sz="half" idx="10"/>
          </p:nvPr>
        </p:nvSpPr>
        <p:spPr/>
        <p:txBody>
          <a:bodyPr/>
          <a:lstStyle/>
          <a:p>
            <a:fld id="{8818932A-B3DA-4000-9904-B90BC8C8FDF3}" type="datetimeFigureOut">
              <a:rPr lang="en-US" smtClean="0"/>
              <a:t>12/2/2019</a:t>
            </a:fld>
            <a:endParaRPr lang="en-US"/>
          </a:p>
        </p:txBody>
      </p:sp>
      <p:sp>
        <p:nvSpPr>
          <p:cNvPr id="6" name="Footer Placeholder 5">
            <a:extLst>
              <a:ext uri="{FF2B5EF4-FFF2-40B4-BE49-F238E27FC236}">
                <a16:creationId xmlns:a16="http://schemas.microsoft.com/office/drawing/2014/main" id="{2E80E9F2-AFC4-48EE-B2B5-80DB8D237A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C36B3-067D-43BB-9900-4C3A4EA706F1}"/>
              </a:ext>
            </a:extLst>
          </p:cNvPr>
          <p:cNvSpPr>
            <a:spLocks noGrp="1"/>
          </p:cNvSpPr>
          <p:nvPr>
            <p:ph type="sldNum" sz="quarter" idx="12"/>
          </p:nvPr>
        </p:nvSpPr>
        <p:spPr/>
        <p:txBody>
          <a:bodyPr/>
          <a:lstStyle/>
          <a:p>
            <a:fld id="{267F1C74-D7B7-4632-A84B-7AAE49B99EA4}" type="slidenum">
              <a:rPr lang="en-US" smtClean="0"/>
              <a:t>‹#›</a:t>
            </a:fld>
            <a:endParaRPr lang="en-US"/>
          </a:p>
        </p:txBody>
      </p:sp>
    </p:spTree>
    <p:extLst>
      <p:ext uri="{BB962C8B-B14F-4D97-AF65-F5344CB8AC3E}">
        <p14:creationId xmlns:p14="http://schemas.microsoft.com/office/powerpoint/2010/main" val="1191946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5DBD76-2872-474C-AC7B-73B4CEA07E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2E00B-998C-4C4D-9FD1-E38B80B2C9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E8A30-C1FE-4682-A24E-02B3763FF7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8932A-B3DA-4000-9904-B90BC8C8FDF3}" type="datetimeFigureOut">
              <a:rPr lang="en-US" smtClean="0"/>
              <a:t>12/2/2019</a:t>
            </a:fld>
            <a:endParaRPr lang="en-US"/>
          </a:p>
        </p:txBody>
      </p:sp>
      <p:sp>
        <p:nvSpPr>
          <p:cNvPr id="5" name="Footer Placeholder 4">
            <a:extLst>
              <a:ext uri="{FF2B5EF4-FFF2-40B4-BE49-F238E27FC236}">
                <a16:creationId xmlns:a16="http://schemas.microsoft.com/office/drawing/2014/main" id="{EA580BEC-CED7-4E55-A791-946206740C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29D4BB-0A79-4D70-B94F-579355DEB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F1C74-D7B7-4632-A84B-7AAE49B99EA4}" type="slidenum">
              <a:rPr lang="en-US" smtClean="0"/>
              <a:t>‹#›</a:t>
            </a:fld>
            <a:endParaRPr lang="en-US"/>
          </a:p>
        </p:txBody>
      </p:sp>
    </p:spTree>
    <p:extLst>
      <p:ext uri="{BB962C8B-B14F-4D97-AF65-F5344CB8AC3E}">
        <p14:creationId xmlns:p14="http://schemas.microsoft.com/office/powerpoint/2010/main" val="2358817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12/2/2019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60420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hyperlink" Target="https://photosbyravi.com/tag/elephants/page/3/" TargetMode="External"/><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9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7420-E82A-493F-B2B4-3BDFA2D0D1AB}"/>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EA0C775-DA10-44D3-BFC9-DD7447D484CE}"/>
              </a:ext>
            </a:extLst>
          </p:cNvPr>
          <p:cNvSpPr>
            <a:spLocks noGrp="1"/>
          </p:cNvSpPr>
          <p:nvPr>
            <p:ph type="subTitle" idx="1"/>
          </p:nvPr>
        </p:nvSpPr>
        <p:spPr/>
        <p:txBody>
          <a:bodyPr/>
          <a:lstStyle/>
          <a:p>
            <a:endParaRPr lang="en-US"/>
          </a:p>
        </p:txBody>
      </p:sp>
      <p:pic>
        <p:nvPicPr>
          <p:cNvPr id="5" name="Picture 4" descr="A picture containing food&#10;&#10;Description automatically generated">
            <a:extLst>
              <a:ext uri="{FF2B5EF4-FFF2-40B4-BE49-F238E27FC236}">
                <a16:creationId xmlns:a16="http://schemas.microsoft.com/office/drawing/2014/main" id="{08EC5AAD-B6E1-4FBF-8BF4-BF0EE8DBF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857250"/>
            <a:ext cx="10287000" cy="5143500"/>
          </a:xfrm>
          <a:prstGeom prst="rect">
            <a:avLst/>
          </a:prstGeom>
        </p:spPr>
      </p:pic>
    </p:spTree>
    <p:extLst>
      <p:ext uri="{BB962C8B-B14F-4D97-AF65-F5344CB8AC3E}">
        <p14:creationId xmlns:p14="http://schemas.microsoft.com/office/powerpoint/2010/main" val="185776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F2AA-4665-40EA-8AA9-65B1B8E11507}"/>
              </a:ext>
            </a:extLst>
          </p:cNvPr>
          <p:cNvSpPr>
            <a:spLocks noGrp="1"/>
          </p:cNvSpPr>
          <p:nvPr>
            <p:ph type="title"/>
          </p:nvPr>
        </p:nvSpPr>
        <p:spPr/>
        <p:txBody>
          <a:bodyPr/>
          <a:lstStyle/>
          <a:p>
            <a:r>
              <a:rPr lang="en-US" b="1" dirty="0"/>
              <a:t>Superiority</a:t>
            </a:r>
          </a:p>
        </p:txBody>
      </p:sp>
      <p:pic>
        <p:nvPicPr>
          <p:cNvPr id="5" name="Content Placeholder 4" descr="A brick building&#10;&#10;Description automatically generated">
            <a:extLst>
              <a:ext uri="{FF2B5EF4-FFF2-40B4-BE49-F238E27FC236}">
                <a16:creationId xmlns:a16="http://schemas.microsoft.com/office/drawing/2014/main" id="{55B4FFCF-AE70-410D-9584-76DC9B492D8D}"/>
              </a:ext>
            </a:extLst>
          </p:cNvPr>
          <p:cNvPicPr>
            <a:picLocks noGrp="1" noChangeAspect="1"/>
          </p:cNvPicPr>
          <p:nvPr>
            <p:ph idx="1"/>
          </p:nvPr>
        </p:nvPicPr>
        <p:blipFill>
          <a:blip r:embed="rId2"/>
          <a:stretch>
            <a:fillRect/>
          </a:stretch>
        </p:blipFill>
        <p:spPr>
          <a:xfrm>
            <a:off x="2356788" y="2305878"/>
            <a:ext cx="2621642" cy="3778250"/>
          </a:xfrm>
        </p:spPr>
      </p:pic>
      <p:pic>
        <p:nvPicPr>
          <p:cNvPr id="7" name="Picture 6" descr="A close up of a rock&#10;&#10;Description automatically generated">
            <a:extLst>
              <a:ext uri="{FF2B5EF4-FFF2-40B4-BE49-F238E27FC236}">
                <a16:creationId xmlns:a16="http://schemas.microsoft.com/office/drawing/2014/main" id="{29F8F5B3-FC92-493F-B1A8-68EB95ABB8A7}"/>
              </a:ext>
            </a:extLst>
          </p:cNvPr>
          <p:cNvPicPr>
            <a:picLocks noChangeAspect="1"/>
          </p:cNvPicPr>
          <p:nvPr/>
        </p:nvPicPr>
        <p:blipFill>
          <a:blip r:embed="rId3"/>
          <a:stretch>
            <a:fillRect/>
          </a:stretch>
        </p:blipFill>
        <p:spPr>
          <a:xfrm>
            <a:off x="6281530" y="2305878"/>
            <a:ext cx="4903304" cy="3677478"/>
          </a:xfrm>
          <a:prstGeom prst="rect">
            <a:avLst/>
          </a:prstGeom>
        </p:spPr>
      </p:pic>
    </p:spTree>
    <p:extLst>
      <p:ext uri="{BB962C8B-B14F-4D97-AF65-F5344CB8AC3E}">
        <p14:creationId xmlns:p14="http://schemas.microsoft.com/office/powerpoint/2010/main" val="38021014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The Value of Archaeology and the Bible</a:t>
            </a:r>
          </a:p>
        </p:txBody>
      </p:sp>
      <p:sp>
        <p:nvSpPr>
          <p:cNvPr id="4" name="Content Placeholder 3">
            <a:extLst>
              <a:ext uri="{FF2B5EF4-FFF2-40B4-BE49-F238E27FC236}">
                <a16:creationId xmlns:a16="http://schemas.microsoft.com/office/drawing/2014/main" id="{0302F241-7DC8-43D4-AE91-B21026BEA05B}"/>
              </a:ext>
            </a:extLst>
          </p:cNvPr>
          <p:cNvSpPr>
            <a:spLocks noGrp="1"/>
          </p:cNvSpPr>
          <p:nvPr>
            <p:ph idx="1"/>
          </p:nvPr>
        </p:nvSpPr>
        <p:spPr/>
        <p:txBody>
          <a:bodyPr>
            <a:noAutofit/>
          </a:bodyPr>
          <a:lstStyle/>
          <a:p>
            <a:r>
              <a:rPr lang="en-US" sz="2400" b="1" dirty="0"/>
              <a:t>Archaeology does not “prove” the Bible</a:t>
            </a:r>
          </a:p>
          <a:p>
            <a:r>
              <a:rPr lang="en-US" sz="2400" b="1" dirty="0"/>
              <a:t>That would make archaeology superior to the Bible</a:t>
            </a:r>
          </a:p>
          <a:p>
            <a:r>
              <a:rPr lang="en-US" sz="2400" b="1" dirty="0"/>
              <a:t>Its findings have been astonishing confirmations of the Word of God – these are a helpful support, but not the foundation of our faith</a:t>
            </a:r>
          </a:p>
          <a:p>
            <a:r>
              <a:rPr lang="en-US" sz="2400" b="1" dirty="0"/>
              <a:t>Thousands of facts in the Bible are not capable of verification because the evidence has long since been lost; however, it is remarkable that where confirmation is possible and has come to light, the Bible survives careful investigation in ways that are unique in all literature</a:t>
            </a:r>
          </a:p>
        </p:txBody>
      </p:sp>
    </p:spTree>
    <p:extLst>
      <p:ext uri="{BB962C8B-B14F-4D97-AF65-F5344CB8AC3E}">
        <p14:creationId xmlns:p14="http://schemas.microsoft.com/office/powerpoint/2010/main" val="339467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The Value of Archaeology and the Bible</a:t>
            </a:r>
          </a:p>
        </p:txBody>
      </p:sp>
      <p:sp>
        <p:nvSpPr>
          <p:cNvPr id="4" name="Content Placeholder 3">
            <a:extLst>
              <a:ext uri="{FF2B5EF4-FFF2-40B4-BE49-F238E27FC236}">
                <a16:creationId xmlns:a16="http://schemas.microsoft.com/office/drawing/2014/main" id="{0302F241-7DC8-43D4-AE91-B21026BEA05B}"/>
              </a:ext>
            </a:extLst>
          </p:cNvPr>
          <p:cNvSpPr>
            <a:spLocks noGrp="1"/>
          </p:cNvSpPr>
          <p:nvPr>
            <p:ph idx="1"/>
          </p:nvPr>
        </p:nvSpPr>
        <p:spPr>
          <a:xfrm>
            <a:off x="2589211" y="2133600"/>
            <a:ext cx="9377501" cy="3777622"/>
          </a:xfrm>
        </p:spPr>
        <p:txBody>
          <a:bodyPr>
            <a:noAutofit/>
          </a:bodyPr>
          <a:lstStyle/>
          <a:p>
            <a:r>
              <a:rPr lang="en-US" sz="2400" b="1" dirty="0"/>
              <a:t>Biblical documents have been consistently demonstrated as factual, eyewitness records: kings, rulers, and officials are named unerringly; titles are used casually but with remarkable accuracy; geographic boundaries are properly highlighted; and customs are correctly touched on</a:t>
            </a:r>
          </a:p>
          <a:p>
            <a:r>
              <a:rPr lang="en-US" sz="2400" b="1" dirty="0"/>
              <a:t>Our understanding of essential biblical doctrine has never changed because of archaeological findings</a:t>
            </a:r>
          </a:p>
          <a:p>
            <a:r>
              <a:rPr lang="en-US" sz="2400" b="1" dirty="0"/>
              <a:t>There have been times when new light has been thrown on words used in Scripture due to the work of archaeologists</a:t>
            </a:r>
          </a:p>
        </p:txBody>
      </p:sp>
    </p:spTree>
    <p:extLst>
      <p:ext uri="{BB962C8B-B14F-4D97-AF65-F5344CB8AC3E}">
        <p14:creationId xmlns:p14="http://schemas.microsoft.com/office/powerpoint/2010/main" val="39522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The Value of Archaeology and the Bible</a:t>
            </a:r>
          </a:p>
        </p:txBody>
      </p:sp>
      <p:sp>
        <p:nvSpPr>
          <p:cNvPr id="4" name="Content Placeholder 3">
            <a:extLst>
              <a:ext uri="{FF2B5EF4-FFF2-40B4-BE49-F238E27FC236}">
                <a16:creationId xmlns:a16="http://schemas.microsoft.com/office/drawing/2014/main" id="{0302F241-7DC8-43D4-AE91-B21026BEA05B}"/>
              </a:ext>
            </a:extLst>
          </p:cNvPr>
          <p:cNvSpPr>
            <a:spLocks noGrp="1"/>
          </p:cNvSpPr>
          <p:nvPr>
            <p:ph idx="1"/>
          </p:nvPr>
        </p:nvSpPr>
        <p:spPr/>
        <p:txBody>
          <a:bodyPr>
            <a:noAutofit/>
          </a:bodyPr>
          <a:lstStyle/>
          <a:p>
            <a:pPr fontAlgn="base"/>
            <a:r>
              <a:rPr lang="en-US" sz="2200" b="1" dirty="0"/>
              <a:t>The Bible itself is the absolute; archaeology is not</a:t>
            </a:r>
          </a:p>
          <a:p>
            <a:pPr fontAlgn="base"/>
            <a:r>
              <a:rPr lang="en-US" sz="2200" b="1" dirty="0"/>
              <a:t>The Bible comes with the authority of almighty God for it is His Word, and He is greater than all else</a:t>
            </a:r>
          </a:p>
          <a:p>
            <a:pPr fontAlgn="base"/>
            <a:r>
              <a:rPr lang="en-US" sz="2200" b="1" dirty="0"/>
              <a:t>Nevertheless, archaeology has done a great deal to restore confidence in the Bible as the revealed Word of God</a:t>
            </a:r>
          </a:p>
          <a:p>
            <a:pPr fontAlgn="base"/>
            <a:r>
              <a:rPr lang="en-US" sz="2200" b="1" dirty="0"/>
              <a:t>It has thrown a great deal of light on previously obscure passages and has helped us to understand customs, culture, and background in many ways that seemed most unlikely to previous generations making archaeology highly relevant for understanding the Bible today</a:t>
            </a:r>
          </a:p>
        </p:txBody>
      </p:sp>
    </p:spTree>
    <p:extLst>
      <p:ext uri="{BB962C8B-B14F-4D97-AF65-F5344CB8AC3E}">
        <p14:creationId xmlns:p14="http://schemas.microsoft.com/office/powerpoint/2010/main" val="83903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The Value of Archaeology and the Bible – S.C.A.L.P.S.</a:t>
            </a:r>
          </a:p>
        </p:txBody>
      </p:sp>
      <p:sp>
        <p:nvSpPr>
          <p:cNvPr id="4" name="Content Placeholder 3">
            <a:extLst>
              <a:ext uri="{FF2B5EF4-FFF2-40B4-BE49-F238E27FC236}">
                <a16:creationId xmlns:a16="http://schemas.microsoft.com/office/drawing/2014/main" id="{0302F241-7DC8-43D4-AE91-B21026BEA05B}"/>
              </a:ext>
            </a:extLst>
          </p:cNvPr>
          <p:cNvSpPr>
            <a:spLocks noGrp="1"/>
          </p:cNvSpPr>
          <p:nvPr>
            <p:ph idx="1"/>
          </p:nvPr>
        </p:nvSpPr>
        <p:spPr/>
        <p:txBody>
          <a:bodyPr>
            <a:normAutofit/>
          </a:bodyPr>
          <a:lstStyle/>
          <a:p>
            <a:r>
              <a:rPr lang="en-US" sz="3200" b="1" dirty="0"/>
              <a:t>Superiority</a:t>
            </a:r>
          </a:p>
          <a:p>
            <a:r>
              <a:rPr lang="en-US" sz="3200" b="1" dirty="0"/>
              <a:t>Customs</a:t>
            </a:r>
          </a:p>
          <a:p>
            <a:r>
              <a:rPr lang="en-US" sz="3200" b="1" dirty="0"/>
              <a:t>Additional Information</a:t>
            </a:r>
          </a:p>
          <a:p>
            <a:r>
              <a:rPr lang="en-US" sz="3200" b="1" dirty="0"/>
              <a:t>Language</a:t>
            </a:r>
          </a:p>
          <a:p>
            <a:r>
              <a:rPr lang="en-US" sz="3200" b="1" dirty="0"/>
              <a:t>Prophecy</a:t>
            </a:r>
          </a:p>
          <a:p>
            <a:r>
              <a:rPr lang="en-US" sz="3200" b="1" dirty="0"/>
              <a:t>Specific Incidents and People</a:t>
            </a:r>
          </a:p>
        </p:txBody>
      </p:sp>
    </p:spTree>
    <p:extLst>
      <p:ext uri="{BB962C8B-B14F-4D97-AF65-F5344CB8AC3E}">
        <p14:creationId xmlns:p14="http://schemas.microsoft.com/office/powerpoint/2010/main" val="350732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89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F2AA-4665-40EA-8AA9-65B1B8E11507}"/>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0194C21C-70E3-4139-9366-4F183D32E4A4}"/>
              </a:ext>
            </a:extLst>
          </p:cNvPr>
          <p:cNvSpPr>
            <a:spLocks noGrp="1"/>
          </p:cNvSpPr>
          <p:nvPr>
            <p:ph idx="1"/>
          </p:nvPr>
        </p:nvSpPr>
        <p:spPr>
          <a:xfrm>
            <a:off x="2589211" y="2133600"/>
            <a:ext cx="5083797" cy="4452730"/>
          </a:xfrm>
        </p:spPr>
        <p:txBody>
          <a:bodyPr>
            <a:noAutofit/>
          </a:bodyPr>
          <a:lstStyle/>
          <a:p>
            <a:r>
              <a:rPr lang="en-US" sz="2400" b="1" dirty="0"/>
              <a:t>They are joined by the famous Gilgamesh Epic with its tale of a great flood</a:t>
            </a:r>
          </a:p>
          <a:p>
            <a:r>
              <a:rPr lang="en-US" sz="2400" b="1" dirty="0"/>
              <a:t>Yet in this story a cruel king who is 2/3rds god who battles with jealous deities only to learn that: “Life, which you look for, you will never find. For when the gods created man, they let death be his share, and life withheld in their own hands.”</a:t>
            </a:r>
          </a:p>
        </p:txBody>
      </p:sp>
      <p:pic>
        <p:nvPicPr>
          <p:cNvPr id="5" name="Picture 4" descr="A picture containing person, indoor, holding, cake&#10;&#10;Description automatically generated">
            <a:extLst>
              <a:ext uri="{FF2B5EF4-FFF2-40B4-BE49-F238E27FC236}">
                <a16:creationId xmlns:a16="http://schemas.microsoft.com/office/drawing/2014/main" id="{14BDC52F-21CC-4A10-BF21-7830D1CE33DD}"/>
              </a:ext>
            </a:extLst>
          </p:cNvPr>
          <p:cNvPicPr>
            <a:picLocks noChangeAspect="1"/>
          </p:cNvPicPr>
          <p:nvPr/>
        </p:nvPicPr>
        <p:blipFill>
          <a:blip r:embed="rId2"/>
          <a:stretch>
            <a:fillRect/>
          </a:stretch>
        </p:blipFill>
        <p:spPr>
          <a:xfrm>
            <a:off x="7673009" y="2332383"/>
            <a:ext cx="4972956" cy="3320830"/>
          </a:xfrm>
          <a:prstGeom prst="rect">
            <a:avLst/>
          </a:prstGeom>
        </p:spPr>
      </p:pic>
    </p:spTree>
    <p:extLst>
      <p:ext uri="{BB962C8B-B14F-4D97-AF65-F5344CB8AC3E}">
        <p14:creationId xmlns:p14="http://schemas.microsoft.com/office/powerpoint/2010/main" val="115180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F2AA-4665-40EA-8AA9-65B1B8E11507}"/>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0194C21C-70E3-4139-9366-4F183D32E4A4}"/>
              </a:ext>
            </a:extLst>
          </p:cNvPr>
          <p:cNvSpPr>
            <a:spLocks noGrp="1"/>
          </p:cNvSpPr>
          <p:nvPr>
            <p:ph idx="1"/>
          </p:nvPr>
        </p:nvSpPr>
        <p:spPr/>
        <p:txBody>
          <a:bodyPr>
            <a:normAutofit/>
          </a:bodyPr>
          <a:lstStyle/>
          <a:p>
            <a:r>
              <a:rPr lang="en-US" sz="2400" b="1" dirty="0"/>
              <a:t>The god of crafts and wisdom, Enki, warned Utnapishtim (the Babylonian “Noah” figure) about the coming flood and told him to tear down his reed house and prepare a large boat in the shape of a cube</a:t>
            </a:r>
          </a:p>
          <a:p>
            <a:r>
              <a:rPr lang="en-US" sz="2400" b="1" dirty="0"/>
              <a:t>Yet a cube is not seaworthy and would capsize quickly</a:t>
            </a:r>
          </a:p>
          <a:p>
            <a:r>
              <a:rPr lang="en-US" sz="2400" b="1" dirty="0"/>
              <a:t>The boat was built in no more than seven days, during which time Utnapishtim also had to gather the animals from all over the world</a:t>
            </a:r>
          </a:p>
        </p:txBody>
      </p:sp>
    </p:spTree>
    <p:extLst>
      <p:ext uri="{BB962C8B-B14F-4D97-AF65-F5344CB8AC3E}">
        <p14:creationId xmlns:p14="http://schemas.microsoft.com/office/powerpoint/2010/main" val="241552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F2AA-4665-40EA-8AA9-65B1B8E11507}"/>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0194C21C-70E3-4139-9366-4F183D32E4A4}"/>
              </a:ext>
            </a:extLst>
          </p:cNvPr>
          <p:cNvSpPr>
            <a:spLocks noGrp="1"/>
          </p:cNvSpPr>
          <p:nvPr>
            <p:ph idx="1"/>
          </p:nvPr>
        </p:nvSpPr>
        <p:spPr/>
        <p:txBody>
          <a:bodyPr/>
          <a:lstStyle/>
          <a:p>
            <a:r>
              <a:rPr lang="en-US" sz="2400" b="1" dirty="0"/>
              <a:t>Although the flood lasted only seven days, it still covered the earth</a:t>
            </a:r>
          </a:p>
          <a:p>
            <a:r>
              <a:rPr lang="en-US" sz="2400" b="1" dirty="0"/>
              <a:t>After a week of rain, the sea and wind calmed, and the boat ground to a halt on Mount Nimush</a:t>
            </a:r>
          </a:p>
          <a:p>
            <a:r>
              <a:rPr lang="en-US" sz="2400" b="1" dirty="0"/>
              <a:t>Flood stories are nearly universal</a:t>
            </a:r>
          </a:p>
          <a:p>
            <a:r>
              <a:rPr lang="en-US" sz="2400" b="1" dirty="0"/>
              <a:t>There are over 270 of them found on every continent</a:t>
            </a:r>
          </a:p>
          <a:p>
            <a:r>
              <a:rPr lang="en-US" sz="2400" b="1" dirty="0"/>
              <a:t>Did your Washington State History class include any local flood stories?</a:t>
            </a:r>
          </a:p>
          <a:p>
            <a:endParaRPr lang="en-US" dirty="0"/>
          </a:p>
        </p:txBody>
      </p:sp>
    </p:spTree>
    <p:extLst>
      <p:ext uri="{BB962C8B-B14F-4D97-AF65-F5344CB8AC3E}">
        <p14:creationId xmlns:p14="http://schemas.microsoft.com/office/powerpoint/2010/main" val="31481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F2AA-4665-40EA-8AA9-65B1B8E11507}"/>
              </a:ext>
            </a:extLst>
          </p:cNvPr>
          <p:cNvSpPr>
            <a:spLocks noGrp="1"/>
          </p:cNvSpPr>
          <p:nvPr>
            <p:ph type="title"/>
          </p:nvPr>
        </p:nvSpPr>
        <p:spPr/>
        <p:txBody>
          <a:bodyPr/>
          <a:lstStyle/>
          <a:p>
            <a:r>
              <a:rPr lang="en-US" b="1" dirty="0"/>
              <a:t>Superiority</a:t>
            </a:r>
          </a:p>
        </p:txBody>
      </p:sp>
      <p:pic>
        <p:nvPicPr>
          <p:cNvPr id="5" name="Content Placeholder 4" descr="A group of people posing for a photo&#10;&#10;Description automatically generated">
            <a:extLst>
              <a:ext uri="{FF2B5EF4-FFF2-40B4-BE49-F238E27FC236}">
                <a16:creationId xmlns:a16="http://schemas.microsoft.com/office/drawing/2014/main" id="{049014E1-A288-4451-9799-07E5865FEA8B}"/>
              </a:ext>
            </a:extLst>
          </p:cNvPr>
          <p:cNvPicPr>
            <a:picLocks noGrp="1" noChangeAspect="1"/>
          </p:cNvPicPr>
          <p:nvPr>
            <p:ph idx="1"/>
          </p:nvPr>
        </p:nvPicPr>
        <p:blipFill>
          <a:blip r:embed="rId2"/>
          <a:stretch>
            <a:fillRect/>
          </a:stretch>
        </p:blipFill>
        <p:spPr>
          <a:xfrm>
            <a:off x="2307605" y="1520341"/>
            <a:ext cx="4084766" cy="3078163"/>
          </a:xfrm>
        </p:spPr>
      </p:pic>
      <p:pic>
        <p:nvPicPr>
          <p:cNvPr id="3074" name="Picture 2" descr="Image result for mandan tribe map">
            <a:extLst>
              <a:ext uri="{FF2B5EF4-FFF2-40B4-BE49-F238E27FC236}">
                <a16:creationId xmlns:a16="http://schemas.microsoft.com/office/drawing/2014/main" id="{CE8E029C-6B5C-4350-A80C-52CE8902F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3440" y="3325992"/>
            <a:ext cx="4571172" cy="35320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andan tribe map">
            <a:extLst>
              <a:ext uri="{FF2B5EF4-FFF2-40B4-BE49-F238E27FC236}">
                <a16:creationId xmlns:a16="http://schemas.microsoft.com/office/drawing/2014/main" id="{585364D1-24AF-49F0-A519-6069CDACC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605" y="4598504"/>
            <a:ext cx="1819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46C6DB9-C74B-4BFA-A72A-CA213A2CC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880" y="4752975"/>
            <a:ext cx="2095500" cy="21050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images mandan village north dakota">
            <a:extLst>
              <a:ext uri="{FF2B5EF4-FFF2-40B4-BE49-F238E27FC236}">
                <a16:creationId xmlns:a16="http://schemas.microsoft.com/office/drawing/2014/main" id="{0B73A43C-65B5-48D1-8E9A-8601E70DAB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6346" y="163304"/>
            <a:ext cx="4388020" cy="307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62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fade">
                                      <p:cBhvr>
                                        <p:cTn id="12" dur="1000"/>
                                        <p:tgtEl>
                                          <p:spTgt spid="3080"/>
                                        </p:tgtEl>
                                      </p:cBhvr>
                                    </p:animEffect>
                                    <p:anim calcmode="lin" valueType="num">
                                      <p:cBhvr>
                                        <p:cTn id="13" dur="1000" fill="hold"/>
                                        <p:tgtEl>
                                          <p:spTgt spid="3080"/>
                                        </p:tgtEl>
                                        <p:attrNameLst>
                                          <p:attrName>ppt_x</p:attrName>
                                        </p:attrNameLst>
                                      </p:cBhvr>
                                      <p:tavLst>
                                        <p:tav tm="0">
                                          <p:val>
                                            <p:strVal val="#ppt_x"/>
                                          </p:val>
                                        </p:tav>
                                        <p:tav tm="100000">
                                          <p:val>
                                            <p:strVal val="#ppt_x"/>
                                          </p:val>
                                        </p:tav>
                                      </p:tavLst>
                                    </p:anim>
                                    <p:anim calcmode="lin" valueType="num">
                                      <p:cBhvr>
                                        <p:cTn id="14"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randombar(horizontal)">
                                      <p:cBhvr>
                                        <p:cTn id="19" dur="500"/>
                                        <p:tgtEl>
                                          <p:spTgt spid="307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randombar(horizontal)">
                                      <p:cBhvr>
                                        <p:cTn id="24" dur="500"/>
                                        <p:tgtEl>
                                          <p:spTgt spid="3078"/>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wheel(1)">
                                      <p:cBhvr>
                                        <p:cTn id="29"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F2AA-4665-40EA-8AA9-65B1B8E11507}"/>
              </a:ext>
            </a:extLst>
          </p:cNvPr>
          <p:cNvSpPr>
            <a:spLocks noGrp="1"/>
          </p:cNvSpPr>
          <p:nvPr>
            <p:ph type="title"/>
          </p:nvPr>
        </p:nvSpPr>
        <p:spPr/>
        <p:txBody>
          <a:bodyPr/>
          <a:lstStyle/>
          <a:p>
            <a:r>
              <a:rPr lang="en-US" b="1" dirty="0"/>
              <a:t>Superiority</a:t>
            </a:r>
          </a:p>
        </p:txBody>
      </p:sp>
      <p:pic>
        <p:nvPicPr>
          <p:cNvPr id="4098" name="Picture 2">
            <a:extLst>
              <a:ext uri="{FF2B5EF4-FFF2-40B4-BE49-F238E27FC236}">
                <a16:creationId xmlns:a16="http://schemas.microsoft.com/office/drawing/2014/main" id="{C0B24650-AF1E-4B21-A464-98FC1A7140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2941" y="1444487"/>
            <a:ext cx="7167513" cy="501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107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F2AA-4665-40EA-8AA9-65B1B8E11507}"/>
              </a:ext>
            </a:extLst>
          </p:cNvPr>
          <p:cNvSpPr>
            <a:spLocks noGrp="1"/>
          </p:cNvSpPr>
          <p:nvPr>
            <p:ph type="title"/>
          </p:nvPr>
        </p:nvSpPr>
        <p:spPr/>
        <p:txBody>
          <a:bodyPr/>
          <a:lstStyle/>
          <a:p>
            <a:r>
              <a:rPr lang="en-US" b="1" dirty="0"/>
              <a:t>Superiority</a:t>
            </a:r>
          </a:p>
        </p:txBody>
      </p:sp>
      <p:pic>
        <p:nvPicPr>
          <p:cNvPr id="5122" name="Picture 2">
            <a:extLst>
              <a:ext uri="{FF2B5EF4-FFF2-40B4-BE49-F238E27FC236}">
                <a16:creationId xmlns:a16="http://schemas.microsoft.com/office/drawing/2014/main" id="{F8D08C14-9C8E-4DF8-950C-E764427798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0748" y="2379733"/>
            <a:ext cx="3117333" cy="38541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images mandan village north dakota">
            <a:extLst>
              <a:ext uri="{FF2B5EF4-FFF2-40B4-BE49-F238E27FC236}">
                <a16:creationId xmlns:a16="http://schemas.microsoft.com/office/drawing/2014/main" id="{6C472EB2-141E-47CA-A425-35D3E0B22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351" y="1264555"/>
            <a:ext cx="7218019" cy="5413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9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1000" fill="hold"/>
                                        <p:tgtEl>
                                          <p:spTgt spid="5124"/>
                                        </p:tgtEl>
                                        <p:attrNameLst>
                                          <p:attrName>ppt_w</p:attrName>
                                        </p:attrNameLst>
                                      </p:cBhvr>
                                      <p:tavLst>
                                        <p:tav tm="0">
                                          <p:val>
                                            <p:fltVal val="0"/>
                                          </p:val>
                                        </p:tav>
                                        <p:tav tm="100000">
                                          <p:val>
                                            <p:strVal val="#ppt_w"/>
                                          </p:val>
                                        </p:tav>
                                      </p:tavLst>
                                    </p:anim>
                                    <p:anim calcmode="lin" valueType="num">
                                      <p:cBhvr>
                                        <p:cTn id="13" dur="1000" fill="hold"/>
                                        <p:tgtEl>
                                          <p:spTgt spid="5124"/>
                                        </p:tgtEl>
                                        <p:attrNameLst>
                                          <p:attrName>ppt_h</p:attrName>
                                        </p:attrNameLst>
                                      </p:cBhvr>
                                      <p:tavLst>
                                        <p:tav tm="0">
                                          <p:val>
                                            <p:fltVal val="0"/>
                                          </p:val>
                                        </p:tav>
                                        <p:tav tm="100000">
                                          <p:val>
                                            <p:strVal val="#ppt_h"/>
                                          </p:val>
                                        </p:tav>
                                      </p:tavLst>
                                    </p:anim>
                                    <p:anim calcmode="lin" valueType="num">
                                      <p:cBhvr>
                                        <p:cTn id="14" dur="1000" fill="hold"/>
                                        <p:tgtEl>
                                          <p:spTgt spid="5124"/>
                                        </p:tgtEl>
                                        <p:attrNameLst>
                                          <p:attrName>style.rotation</p:attrName>
                                        </p:attrNameLst>
                                      </p:cBhvr>
                                      <p:tavLst>
                                        <p:tav tm="0">
                                          <p:val>
                                            <p:fltVal val="90"/>
                                          </p:val>
                                        </p:tav>
                                        <p:tav tm="100000">
                                          <p:val>
                                            <p:fltVal val="0"/>
                                          </p:val>
                                        </p:tav>
                                      </p:tavLst>
                                    </p:anim>
                                    <p:animEffect transition="in" filter="fade">
                                      <p:cBhvr>
                                        <p:cTn id="15"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F2AA-4665-40EA-8AA9-65B1B8E11507}"/>
              </a:ext>
            </a:extLst>
          </p:cNvPr>
          <p:cNvSpPr>
            <a:spLocks noGrp="1"/>
          </p:cNvSpPr>
          <p:nvPr>
            <p:ph type="title"/>
          </p:nvPr>
        </p:nvSpPr>
        <p:spPr/>
        <p:txBody>
          <a:bodyPr/>
          <a:lstStyle/>
          <a:p>
            <a:r>
              <a:rPr lang="en-US" b="1" dirty="0"/>
              <a:t>Superiority</a:t>
            </a:r>
          </a:p>
        </p:txBody>
      </p:sp>
      <p:sp>
        <p:nvSpPr>
          <p:cNvPr id="6" name="Content Placeholder 5">
            <a:extLst>
              <a:ext uri="{FF2B5EF4-FFF2-40B4-BE49-F238E27FC236}">
                <a16:creationId xmlns:a16="http://schemas.microsoft.com/office/drawing/2014/main" id="{5F1D6027-ED85-456D-92B1-B2ABFDB11708}"/>
              </a:ext>
            </a:extLst>
          </p:cNvPr>
          <p:cNvSpPr>
            <a:spLocks noGrp="1"/>
          </p:cNvSpPr>
          <p:nvPr>
            <p:ph idx="1"/>
          </p:nvPr>
        </p:nvSpPr>
        <p:spPr>
          <a:xfrm>
            <a:off x="2589212" y="2133600"/>
            <a:ext cx="9602788" cy="3254158"/>
          </a:xfrm>
        </p:spPr>
        <p:txBody>
          <a:bodyPr>
            <a:normAutofit lnSpcReduction="10000"/>
          </a:bodyPr>
          <a:lstStyle/>
          <a:p>
            <a:r>
              <a:rPr lang="en-US" sz="2000" b="1" dirty="0"/>
              <a:t>In contrast the Bible gives a very reasonable account of all these practical issues</a:t>
            </a:r>
          </a:p>
          <a:p>
            <a:r>
              <a:rPr lang="en-US" sz="2000" b="1" dirty="0"/>
              <a:t>God gave Noah instructions on how to build a rectangular Ark that has been shown experimentally to be very seaworthy</a:t>
            </a:r>
          </a:p>
          <a:p>
            <a:r>
              <a:rPr lang="en-US" sz="2000" b="1" dirty="0"/>
              <a:t>Noah also received a much greater advance warning about the Flood, more than one hundred years and God, not Noah, brought the animals to the Ark</a:t>
            </a:r>
          </a:p>
          <a:p>
            <a:r>
              <a:rPr lang="en-US" sz="2000" b="1" dirty="0"/>
              <a:t>The Bible mentions several natural mechanisms behind the drowning of the world, in a Flood that lasted over a year, which is much more plausible </a:t>
            </a:r>
          </a:p>
          <a:p>
            <a:endParaRPr lang="en-US" dirty="0"/>
          </a:p>
        </p:txBody>
      </p:sp>
      <p:pic>
        <p:nvPicPr>
          <p:cNvPr id="7" name="Picture 6">
            <a:extLst>
              <a:ext uri="{FF2B5EF4-FFF2-40B4-BE49-F238E27FC236}">
                <a16:creationId xmlns:a16="http://schemas.microsoft.com/office/drawing/2014/main" id="{0B835051-8F35-49AD-B890-B1CBA1C25115}"/>
              </a:ext>
            </a:extLst>
          </p:cNvPr>
          <p:cNvPicPr>
            <a:picLocks noChangeAspect="1"/>
          </p:cNvPicPr>
          <p:nvPr/>
        </p:nvPicPr>
        <p:blipFill>
          <a:blip r:embed="rId2"/>
          <a:stretch>
            <a:fillRect/>
          </a:stretch>
        </p:blipFill>
        <p:spPr>
          <a:xfrm>
            <a:off x="3483491" y="5387758"/>
            <a:ext cx="7126842" cy="2261812"/>
          </a:xfrm>
          <a:prstGeom prst="rect">
            <a:avLst/>
          </a:prstGeom>
        </p:spPr>
      </p:pic>
    </p:spTree>
    <p:extLst>
      <p:ext uri="{BB962C8B-B14F-4D97-AF65-F5344CB8AC3E}">
        <p14:creationId xmlns:p14="http://schemas.microsoft.com/office/powerpoint/2010/main" val="33706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F2AA-4665-40EA-8AA9-65B1B8E11507}"/>
              </a:ext>
            </a:extLst>
          </p:cNvPr>
          <p:cNvSpPr>
            <a:spLocks noGrp="1"/>
          </p:cNvSpPr>
          <p:nvPr>
            <p:ph type="title"/>
          </p:nvPr>
        </p:nvSpPr>
        <p:spPr/>
        <p:txBody>
          <a:bodyPr/>
          <a:lstStyle/>
          <a:p>
            <a:r>
              <a:rPr lang="en-US" b="1" dirty="0"/>
              <a:t>Superiority</a:t>
            </a:r>
          </a:p>
        </p:txBody>
      </p:sp>
      <p:sp>
        <p:nvSpPr>
          <p:cNvPr id="6" name="Content Placeholder 5">
            <a:extLst>
              <a:ext uri="{FF2B5EF4-FFF2-40B4-BE49-F238E27FC236}">
                <a16:creationId xmlns:a16="http://schemas.microsoft.com/office/drawing/2014/main" id="{AA2DC9A1-C09A-4BC8-8B17-81FB6E6B2CD8}"/>
              </a:ext>
            </a:extLst>
          </p:cNvPr>
          <p:cNvSpPr>
            <a:spLocks noGrp="1"/>
          </p:cNvSpPr>
          <p:nvPr>
            <p:ph idx="1"/>
          </p:nvPr>
        </p:nvSpPr>
        <p:spPr>
          <a:xfrm>
            <a:off x="2589211" y="2174543"/>
            <a:ext cx="9602789" cy="3777622"/>
          </a:xfrm>
        </p:spPr>
        <p:txBody>
          <a:bodyPr>
            <a:noAutofit/>
          </a:bodyPr>
          <a:lstStyle/>
          <a:p>
            <a:r>
              <a:rPr lang="en-US" sz="2400" b="1" dirty="0"/>
              <a:t>And what a contrast of theme</a:t>
            </a:r>
          </a:p>
          <a:p>
            <a:r>
              <a:rPr lang="en-US" sz="2400" b="1" dirty="0"/>
              <a:t>“But Noah found grace in the eyes of the </a:t>
            </a:r>
            <a:r>
              <a:rPr lang="en-US" sz="2400" b="1" cap="small" dirty="0"/>
              <a:t>Lord.” (</a:t>
            </a:r>
            <a:r>
              <a:rPr lang="en-US" sz="2400" b="1" dirty="0"/>
              <a:t>Genesis </a:t>
            </a:r>
            <a:r>
              <a:rPr lang="en-US" sz="2400" b="1" cap="small" dirty="0"/>
              <a:t>6:8)</a:t>
            </a:r>
          </a:p>
          <a:p>
            <a:r>
              <a:rPr lang="en-US" sz="2400" b="1" dirty="0"/>
              <a:t>“Then God spoke to Noah and to his sons with him, saying: “And as for Me, behold, I establish My covenant with you and with your descendants after you” (Genesis 9:8-9)</a:t>
            </a:r>
          </a:p>
          <a:p>
            <a:r>
              <a:rPr lang="en-US" sz="2400" b="1" dirty="0"/>
              <a:t>But unlike the pagan epics, the Bible records real people with real failures</a:t>
            </a:r>
          </a:p>
          <a:p>
            <a:r>
              <a:rPr lang="en-US" sz="2400" b="1" dirty="0"/>
              <a:t>“And Noah began </a:t>
            </a:r>
            <a:r>
              <a:rPr lang="en-US" sz="2400" b="1" i="1" dirty="0"/>
              <a:t>to be</a:t>
            </a:r>
            <a:r>
              <a:rPr lang="en-US" sz="2400" b="1" dirty="0"/>
              <a:t> a farmer, and he planted a vineyard. Then he drank of the wine and was drunk, and became uncovered in his tent.” (Genesis 9:20-21)</a:t>
            </a:r>
          </a:p>
        </p:txBody>
      </p:sp>
    </p:spTree>
    <p:extLst>
      <p:ext uri="{BB962C8B-B14F-4D97-AF65-F5344CB8AC3E}">
        <p14:creationId xmlns:p14="http://schemas.microsoft.com/office/powerpoint/2010/main" val="334524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Customs</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a:xfrm>
            <a:off x="2589212" y="2133600"/>
            <a:ext cx="7412031" cy="3777622"/>
          </a:xfrm>
        </p:spPr>
        <p:txBody>
          <a:bodyPr>
            <a:noAutofit/>
          </a:bodyPr>
          <a:lstStyle/>
          <a:p>
            <a:r>
              <a:rPr lang="en-US" sz="2200" b="1" dirty="0"/>
              <a:t>The Code of Ur-Nammu, the oldest written laws (from </a:t>
            </a:r>
            <a:r>
              <a:rPr lang="en-US" sz="2200" b="1" i="1" dirty="0"/>
              <a:t>ca. </a:t>
            </a:r>
            <a:r>
              <a:rPr lang="en-US" sz="2200" b="1" dirty="0"/>
              <a:t>the 21</a:t>
            </a:r>
            <a:r>
              <a:rPr lang="en-US" sz="2200" b="1" baseline="30000" dirty="0"/>
              <a:t>st</a:t>
            </a:r>
            <a:r>
              <a:rPr lang="en-US" sz="2200" b="1" dirty="0"/>
              <a:t> century B.C.) allowed for a husband to take a concubine after waiting in vain for his primary wife to bear a child</a:t>
            </a:r>
          </a:p>
          <a:p>
            <a:r>
              <a:rPr lang="en-US" sz="2200" b="1" dirty="0"/>
              <a:t>The primary wife might even initiate the arrangement</a:t>
            </a:r>
          </a:p>
          <a:p>
            <a:r>
              <a:rPr lang="en-US" sz="2200" b="1" dirty="0"/>
              <a:t>This gives cultural understanding to the record of Abram, Sarai and Hagar in Genesis 16</a:t>
            </a:r>
          </a:p>
          <a:p>
            <a:r>
              <a:rPr lang="en-US" sz="2200" b="1" dirty="0"/>
              <a:t>As well of that of Jacob, Rachel and Bilhah in Genesis 30</a:t>
            </a:r>
          </a:p>
        </p:txBody>
      </p:sp>
      <p:pic>
        <p:nvPicPr>
          <p:cNvPr id="4" name="Picture 3">
            <a:extLst>
              <a:ext uri="{FF2B5EF4-FFF2-40B4-BE49-F238E27FC236}">
                <a16:creationId xmlns:a16="http://schemas.microsoft.com/office/drawing/2014/main" id="{CFDEE115-58BC-45C9-A473-DD8CA0E3574E}"/>
              </a:ext>
            </a:extLst>
          </p:cNvPr>
          <p:cNvPicPr>
            <a:picLocks noChangeAspect="1"/>
          </p:cNvPicPr>
          <p:nvPr/>
        </p:nvPicPr>
        <p:blipFill>
          <a:blip r:embed="rId2"/>
          <a:stretch>
            <a:fillRect/>
          </a:stretch>
        </p:blipFill>
        <p:spPr>
          <a:xfrm>
            <a:off x="10001243" y="1954575"/>
            <a:ext cx="4608975" cy="3956647"/>
          </a:xfrm>
          <a:prstGeom prst="rect">
            <a:avLst/>
          </a:prstGeom>
        </p:spPr>
      </p:pic>
    </p:spTree>
    <p:extLst>
      <p:ext uri="{BB962C8B-B14F-4D97-AF65-F5344CB8AC3E}">
        <p14:creationId xmlns:p14="http://schemas.microsoft.com/office/powerpoint/2010/main" val="73891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4B78-7494-41DF-AE0C-13A85A5F4A03}"/>
              </a:ext>
            </a:extLst>
          </p:cNvPr>
          <p:cNvSpPr>
            <a:spLocks noGrp="1"/>
          </p:cNvSpPr>
          <p:nvPr>
            <p:ph type="ctrTitle"/>
          </p:nvPr>
        </p:nvSpPr>
        <p:spPr/>
        <p:txBody>
          <a:bodyPr/>
          <a:lstStyle/>
          <a:p>
            <a:r>
              <a:rPr lang="en-US" b="1" dirty="0"/>
              <a:t>The Historical Accuracy of the Bible</a:t>
            </a:r>
          </a:p>
        </p:txBody>
      </p:sp>
      <p:sp>
        <p:nvSpPr>
          <p:cNvPr id="3" name="Subtitle 2">
            <a:extLst>
              <a:ext uri="{FF2B5EF4-FFF2-40B4-BE49-F238E27FC236}">
                <a16:creationId xmlns:a16="http://schemas.microsoft.com/office/drawing/2014/main" id="{E37DD006-1458-4C50-843F-5E42619BCCB2}"/>
              </a:ext>
            </a:extLst>
          </p:cNvPr>
          <p:cNvSpPr>
            <a:spLocks noGrp="1"/>
          </p:cNvSpPr>
          <p:nvPr>
            <p:ph type="subTitle" idx="1"/>
          </p:nvPr>
        </p:nvSpPr>
        <p:spPr/>
        <p:txBody>
          <a:bodyPr>
            <a:normAutofit/>
          </a:bodyPr>
          <a:lstStyle/>
          <a:p>
            <a:r>
              <a:rPr lang="en-US" sz="3200" b="1" dirty="0"/>
              <a:t>Part One – The Old Testament</a:t>
            </a:r>
          </a:p>
        </p:txBody>
      </p:sp>
    </p:spTree>
    <p:extLst>
      <p:ext uri="{BB962C8B-B14F-4D97-AF65-F5344CB8AC3E}">
        <p14:creationId xmlns:p14="http://schemas.microsoft.com/office/powerpoint/2010/main" val="40657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0C7FA-32E8-4001-9E3E-83C9B90214BA}"/>
              </a:ext>
            </a:extLst>
          </p:cNvPr>
          <p:cNvSpPr>
            <a:spLocks noGrp="1"/>
          </p:cNvSpPr>
          <p:nvPr>
            <p:ph type="title"/>
          </p:nvPr>
        </p:nvSpPr>
        <p:spPr/>
        <p:txBody>
          <a:bodyPr/>
          <a:lstStyle/>
          <a:p>
            <a:r>
              <a:rPr lang="en-US" dirty="0"/>
              <a:t> </a:t>
            </a:r>
            <a:r>
              <a:rPr lang="en-US" b="1" dirty="0"/>
              <a:t>Customs</a:t>
            </a:r>
          </a:p>
        </p:txBody>
      </p:sp>
      <p:sp>
        <p:nvSpPr>
          <p:cNvPr id="9" name="Content Placeholder 8">
            <a:extLst>
              <a:ext uri="{FF2B5EF4-FFF2-40B4-BE49-F238E27FC236}">
                <a16:creationId xmlns:a16="http://schemas.microsoft.com/office/drawing/2014/main" id="{E2F7CC2D-509F-4478-850D-D2203A470D06}"/>
              </a:ext>
            </a:extLst>
          </p:cNvPr>
          <p:cNvSpPr>
            <a:spLocks noGrp="1"/>
          </p:cNvSpPr>
          <p:nvPr>
            <p:ph idx="1"/>
          </p:nvPr>
        </p:nvSpPr>
        <p:spPr/>
        <p:txBody>
          <a:bodyPr>
            <a:noAutofit/>
          </a:bodyPr>
          <a:lstStyle/>
          <a:p>
            <a:r>
              <a:rPr lang="en-US" sz="2000" b="1" dirty="0"/>
              <a:t>“So the field of Ephron which </a:t>
            </a:r>
            <a:r>
              <a:rPr lang="en-US" sz="2000" b="1" i="1" dirty="0"/>
              <a:t>was</a:t>
            </a:r>
            <a:r>
              <a:rPr lang="en-US" sz="2000" b="1" dirty="0"/>
              <a:t> in Machpelah, which </a:t>
            </a:r>
            <a:r>
              <a:rPr lang="en-US" sz="2000" b="1" i="1" dirty="0"/>
              <a:t>was</a:t>
            </a:r>
            <a:r>
              <a:rPr lang="en-US" sz="2000" b="1" dirty="0"/>
              <a:t> before Mamre, the field and the cave which </a:t>
            </a:r>
            <a:r>
              <a:rPr lang="en-US" sz="2000" b="1" i="1" dirty="0"/>
              <a:t>was</a:t>
            </a:r>
            <a:r>
              <a:rPr lang="en-US" sz="2000" b="1" dirty="0"/>
              <a:t> in it, and all the trees that </a:t>
            </a:r>
            <a:r>
              <a:rPr lang="en-US" sz="2000" b="1" i="1" dirty="0"/>
              <a:t>were</a:t>
            </a:r>
            <a:r>
              <a:rPr lang="en-US" sz="2000" b="1" dirty="0"/>
              <a:t> in the field, which </a:t>
            </a:r>
            <a:r>
              <a:rPr lang="en-US" sz="2000" b="1" i="1" dirty="0"/>
              <a:t>were</a:t>
            </a:r>
            <a:r>
              <a:rPr lang="en-US" sz="2000" b="1" dirty="0"/>
              <a:t> within all the surrounding borders, were deeded</a:t>
            </a:r>
            <a:r>
              <a:rPr lang="en-US" sz="2000" b="1" baseline="30000" dirty="0"/>
              <a:t> </a:t>
            </a:r>
            <a:r>
              <a:rPr lang="en-US" sz="2000" b="1" dirty="0"/>
              <a:t>to Abraham as a possession in the presence of the sons of Heth, before all who went in at the gate of his city.” (Genesis 23:17-18)</a:t>
            </a:r>
          </a:p>
          <a:p>
            <a:r>
              <a:rPr lang="en-US" sz="2000" b="1" dirty="0"/>
              <a:t>This we now know was in complete keeping with Hittite custom</a:t>
            </a:r>
          </a:p>
          <a:p>
            <a:r>
              <a:rPr lang="en-US" sz="2000" b="1" dirty="0"/>
              <a:t>If you sold only part of your parcel, you were still liable to pay the property taxes on the entirety of it</a:t>
            </a:r>
          </a:p>
          <a:p>
            <a:r>
              <a:rPr lang="en-US" sz="2000" b="1" dirty="0"/>
              <a:t>And part of the sale involved the counting of all the trees located on the property</a:t>
            </a:r>
          </a:p>
        </p:txBody>
      </p:sp>
    </p:spTree>
    <p:extLst>
      <p:ext uri="{BB962C8B-B14F-4D97-AF65-F5344CB8AC3E}">
        <p14:creationId xmlns:p14="http://schemas.microsoft.com/office/powerpoint/2010/main" val="338025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Customs</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p:txBody>
          <a:bodyPr>
            <a:normAutofit/>
          </a:bodyPr>
          <a:lstStyle/>
          <a:p>
            <a:r>
              <a:rPr lang="en-US" sz="2400" b="1" dirty="0"/>
              <a:t>Although the Hittites are mentioned over 50 times in Scripture, the learned men of the Enlightenment said that they proved the Scriptures to be a myth</a:t>
            </a:r>
          </a:p>
          <a:p>
            <a:r>
              <a:rPr lang="en-US" sz="2400" b="1" dirty="0"/>
              <a:t>Until their capital city was unearthed at Boghazkoy in Turkey by Hugo Winckler in 1906</a:t>
            </a:r>
          </a:p>
          <a:p>
            <a:r>
              <a:rPr lang="en-US" sz="2400" b="1" dirty="0"/>
              <a:t>Its library of over 10,000 clay tablets told the history of one of the greatest empires ever known in the ancient world</a:t>
            </a:r>
          </a:p>
          <a:p>
            <a:r>
              <a:rPr lang="en-US" sz="2400" b="1" dirty="0"/>
              <a:t>Some myth</a:t>
            </a:r>
          </a:p>
        </p:txBody>
      </p:sp>
    </p:spTree>
    <p:extLst>
      <p:ext uri="{BB962C8B-B14F-4D97-AF65-F5344CB8AC3E}">
        <p14:creationId xmlns:p14="http://schemas.microsoft.com/office/powerpoint/2010/main" val="140106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Customs</a:t>
            </a:r>
          </a:p>
        </p:txBody>
      </p:sp>
      <p:pic>
        <p:nvPicPr>
          <p:cNvPr id="5" name="Content Placeholder 4" descr="A close up of a map&#10;&#10;Description automatically generated">
            <a:extLst>
              <a:ext uri="{FF2B5EF4-FFF2-40B4-BE49-F238E27FC236}">
                <a16:creationId xmlns:a16="http://schemas.microsoft.com/office/drawing/2014/main" id="{17505395-71E1-49CB-A3C3-5329F3FF8203}"/>
              </a:ext>
            </a:extLst>
          </p:cNvPr>
          <p:cNvPicPr>
            <a:picLocks noGrp="1" noChangeAspect="1"/>
          </p:cNvPicPr>
          <p:nvPr>
            <p:ph idx="1"/>
          </p:nvPr>
        </p:nvPicPr>
        <p:blipFill>
          <a:blip r:embed="rId2"/>
          <a:stretch>
            <a:fillRect/>
          </a:stretch>
        </p:blipFill>
        <p:spPr>
          <a:xfrm>
            <a:off x="2047013" y="2257817"/>
            <a:ext cx="4352861" cy="4600183"/>
          </a:xfrm>
        </p:spPr>
      </p:pic>
      <p:pic>
        <p:nvPicPr>
          <p:cNvPr id="7" name="Picture 6" descr="A stone wall&#10;&#10;Description automatically generated">
            <a:extLst>
              <a:ext uri="{FF2B5EF4-FFF2-40B4-BE49-F238E27FC236}">
                <a16:creationId xmlns:a16="http://schemas.microsoft.com/office/drawing/2014/main" id="{610D3622-FB67-419E-AB40-EFE5B0D86162}"/>
              </a:ext>
            </a:extLst>
          </p:cNvPr>
          <p:cNvPicPr>
            <a:picLocks noChangeAspect="1"/>
          </p:cNvPicPr>
          <p:nvPr/>
        </p:nvPicPr>
        <p:blipFill>
          <a:blip r:embed="rId3"/>
          <a:stretch>
            <a:fillRect/>
          </a:stretch>
        </p:blipFill>
        <p:spPr>
          <a:xfrm>
            <a:off x="7377642" y="436727"/>
            <a:ext cx="4812069" cy="3215337"/>
          </a:xfrm>
          <a:prstGeom prst="rect">
            <a:avLst/>
          </a:prstGeom>
        </p:spPr>
      </p:pic>
      <p:pic>
        <p:nvPicPr>
          <p:cNvPr id="9" name="Picture 8" descr="A picture containing red, chair, table, bicycle&#10;&#10;Description automatically generated">
            <a:extLst>
              <a:ext uri="{FF2B5EF4-FFF2-40B4-BE49-F238E27FC236}">
                <a16:creationId xmlns:a16="http://schemas.microsoft.com/office/drawing/2014/main" id="{DB23D2B8-A8E4-49F8-A014-B0AA70E80D20}"/>
              </a:ext>
            </a:extLst>
          </p:cNvPr>
          <p:cNvPicPr>
            <a:picLocks noChangeAspect="1"/>
          </p:cNvPicPr>
          <p:nvPr/>
        </p:nvPicPr>
        <p:blipFill>
          <a:blip r:embed="rId4"/>
          <a:stretch>
            <a:fillRect/>
          </a:stretch>
        </p:blipFill>
        <p:spPr>
          <a:xfrm>
            <a:off x="6858100" y="3839447"/>
            <a:ext cx="4209783" cy="2870307"/>
          </a:xfrm>
          <a:prstGeom prst="rect">
            <a:avLst/>
          </a:prstGeom>
        </p:spPr>
      </p:pic>
    </p:spTree>
    <p:extLst>
      <p:ext uri="{BB962C8B-B14F-4D97-AF65-F5344CB8AC3E}">
        <p14:creationId xmlns:p14="http://schemas.microsoft.com/office/powerpoint/2010/main" val="324824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515E-C813-4044-B4F5-C9E4D24CF29B}"/>
              </a:ext>
            </a:extLst>
          </p:cNvPr>
          <p:cNvSpPr>
            <a:spLocks noGrp="1"/>
          </p:cNvSpPr>
          <p:nvPr>
            <p:ph type="title"/>
          </p:nvPr>
        </p:nvSpPr>
        <p:spPr/>
        <p:txBody>
          <a:bodyPr/>
          <a:lstStyle/>
          <a:p>
            <a:r>
              <a:rPr lang="en-US" b="1" dirty="0"/>
              <a:t>Customs</a:t>
            </a:r>
          </a:p>
        </p:txBody>
      </p:sp>
      <p:sp>
        <p:nvSpPr>
          <p:cNvPr id="3" name="Content Placeholder 2">
            <a:extLst>
              <a:ext uri="{FF2B5EF4-FFF2-40B4-BE49-F238E27FC236}">
                <a16:creationId xmlns:a16="http://schemas.microsoft.com/office/drawing/2014/main" id="{DF20EAB8-A1D7-400D-84D3-3A703EABF745}"/>
              </a:ext>
            </a:extLst>
          </p:cNvPr>
          <p:cNvSpPr>
            <a:spLocks noGrp="1"/>
          </p:cNvSpPr>
          <p:nvPr>
            <p:ph idx="1"/>
          </p:nvPr>
        </p:nvSpPr>
        <p:spPr>
          <a:xfrm>
            <a:off x="2589212" y="2133600"/>
            <a:ext cx="8612188" cy="3777622"/>
          </a:xfrm>
        </p:spPr>
        <p:txBody>
          <a:bodyPr>
            <a:normAutofit/>
          </a:bodyPr>
          <a:lstStyle/>
          <a:p>
            <a:r>
              <a:rPr lang="en-US" sz="2400" b="1" dirty="0"/>
              <a:t>What custom was Hosea referring to in chapter 13 (verses 1-2)?</a:t>
            </a:r>
          </a:p>
          <a:p>
            <a:r>
              <a:rPr lang="en-US" sz="2400" b="1" dirty="0"/>
              <a:t>“When Ephraim spoke, trembling, He exalted </a:t>
            </a:r>
            <a:r>
              <a:rPr lang="en-US" sz="2400" b="1" i="1" dirty="0"/>
              <a:t>himself</a:t>
            </a:r>
            <a:r>
              <a:rPr lang="en-US" sz="2400" b="1" dirty="0"/>
              <a:t> in Israel; But when he offended through Baal </a:t>
            </a:r>
            <a:r>
              <a:rPr lang="en-US" sz="2400" b="1" i="1" dirty="0"/>
              <a:t>worship</a:t>
            </a:r>
            <a:r>
              <a:rPr lang="en-US" sz="2400" b="1" dirty="0"/>
              <a:t>, he died. Now they sin more and more, And have made for themselves molded images, Idols of their silver, according to their skill; All of it </a:t>
            </a:r>
            <a:r>
              <a:rPr lang="en-US" sz="2400" b="1" i="1" dirty="0"/>
              <a:t>is</a:t>
            </a:r>
            <a:r>
              <a:rPr lang="en-US" sz="2400" b="1" dirty="0"/>
              <a:t> the work of craftsmen. They say of them, ‘Let the men who sacrifice kiss the calves!’”</a:t>
            </a:r>
          </a:p>
        </p:txBody>
      </p:sp>
    </p:spTree>
    <p:extLst>
      <p:ext uri="{BB962C8B-B14F-4D97-AF65-F5344CB8AC3E}">
        <p14:creationId xmlns:p14="http://schemas.microsoft.com/office/powerpoint/2010/main" val="179626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515E-C813-4044-B4F5-C9E4D24CF29B}"/>
              </a:ext>
            </a:extLst>
          </p:cNvPr>
          <p:cNvSpPr>
            <a:spLocks noGrp="1"/>
          </p:cNvSpPr>
          <p:nvPr>
            <p:ph type="title"/>
          </p:nvPr>
        </p:nvSpPr>
        <p:spPr/>
        <p:txBody>
          <a:bodyPr/>
          <a:lstStyle/>
          <a:p>
            <a:r>
              <a:rPr lang="en-US" b="1" dirty="0"/>
              <a:t>Customs</a:t>
            </a:r>
          </a:p>
        </p:txBody>
      </p:sp>
      <p:sp>
        <p:nvSpPr>
          <p:cNvPr id="3" name="Content Placeholder 2">
            <a:extLst>
              <a:ext uri="{FF2B5EF4-FFF2-40B4-BE49-F238E27FC236}">
                <a16:creationId xmlns:a16="http://schemas.microsoft.com/office/drawing/2014/main" id="{DF20EAB8-A1D7-400D-84D3-3A703EABF745}"/>
              </a:ext>
            </a:extLst>
          </p:cNvPr>
          <p:cNvSpPr>
            <a:spLocks noGrp="1"/>
          </p:cNvSpPr>
          <p:nvPr>
            <p:ph idx="1"/>
          </p:nvPr>
        </p:nvSpPr>
        <p:spPr>
          <a:xfrm>
            <a:off x="2589212" y="2133600"/>
            <a:ext cx="6046788" cy="3777622"/>
          </a:xfrm>
        </p:spPr>
        <p:txBody>
          <a:bodyPr>
            <a:noAutofit/>
          </a:bodyPr>
          <a:lstStyle/>
          <a:p>
            <a:r>
              <a:rPr lang="en-US" sz="2200" b="1" dirty="0"/>
              <a:t>In 1990 this little guy may have given us the answer</a:t>
            </a:r>
          </a:p>
          <a:p>
            <a:r>
              <a:rPr lang="en-US" sz="2200" b="1" dirty="0"/>
              <a:t>The calf is about 4 1/2 inches long, 4 1/4 inches tall and weighs just under one pound</a:t>
            </a:r>
          </a:p>
          <a:p>
            <a:r>
              <a:rPr lang="en-US" sz="2200" b="1" dirty="0"/>
              <a:t>It was made of bronze and silver and was kept highly polished, so it looked like gold</a:t>
            </a:r>
          </a:p>
          <a:p>
            <a:r>
              <a:rPr lang="en-US" sz="2200" b="1" dirty="0"/>
              <a:t>It was found in Ashkelon and dates to the 2</a:t>
            </a:r>
            <a:r>
              <a:rPr lang="en-US" sz="2200" b="1" baseline="30000" dirty="0"/>
              <a:t>nd</a:t>
            </a:r>
            <a:r>
              <a:rPr lang="en-US" sz="2200" b="1" dirty="0"/>
              <a:t> millennium B.C.</a:t>
            </a:r>
          </a:p>
          <a:p>
            <a:r>
              <a:rPr lang="en-US" sz="2200" b="1" dirty="0"/>
              <a:t>It is the only one of its type found so far</a:t>
            </a:r>
          </a:p>
        </p:txBody>
      </p:sp>
      <p:pic>
        <p:nvPicPr>
          <p:cNvPr id="13314" name="Picture 2" descr="Image result for image of miniature golden calf">
            <a:extLst>
              <a:ext uri="{FF2B5EF4-FFF2-40B4-BE49-F238E27FC236}">
                <a16:creationId xmlns:a16="http://schemas.microsoft.com/office/drawing/2014/main" id="{4141F7B3-DAB5-4CA6-A9C5-338FA8605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0300" y="2498422"/>
            <a:ext cx="3252788" cy="258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33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Additional Information</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p:txBody>
          <a:bodyPr>
            <a:noAutofit/>
          </a:bodyPr>
          <a:lstStyle/>
          <a:p>
            <a:r>
              <a:rPr lang="en-US" sz="2000" b="1" dirty="0"/>
              <a:t>The archaeologist has often provided additional information which provides important background to the Biblical record</a:t>
            </a:r>
          </a:p>
          <a:p>
            <a:r>
              <a:rPr lang="en-US" sz="2000" b="1" dirty="0"/>
              <a:t>“Belshazzar the king made a great feast for a thousand of his lords and drank wine in the presence of the thousand. While he tasted the wine, Belshazzar gave the command to bring the gold and silver vessels which his father Nebuchadnezzar had taken from the temple which </a:t>
            </a:r>
            <a:r>
              <a:rPr lang="en-US" sz="2000" b="1" i="1" dirty="0"/>
              <a:t>had been</a:t>
            </a:r>
            <a:r>
              <a:rPr lang="en-US" sz="2000" b="1" dirty="0"/>
              <a:t> in Jerusalem, that the king and his lords, his wives, and his concubines might drink from them. Then they brought the gold vessels that had been taken from the temple of the house of God which </a:t>
            </a:r>
            <a:r>
              <a:rPr lang="en-US" sz="2000" b="1" i="1" dirty="0"/>
              <a:t>had been</a:t>
            </a:r>
            <a:r>
              <a:rPr lang="en-US" sz="2000" b="1" dirty="0"/>
              <a:t> in Jerusalem; and the king and his lords, his wives, and his concubines drank from them.</a:t>
            </a:r>
            <a:r>
              <a:rPr lang="en-US" sz="2000" b="1" baseline="30000" dirty="0"/>
              <a:t> </a:t>
            </a:r>
            <a:r>
              <a:rPr lang="en-US" sz="2000" b="1" dirty="0"/>
              <a:t>They drank wine, and praised the gods of gold and silver, bronze and iron, wood and stone.” (Daniel 5:1-4)</a:t>
            </a:r>
          </a:p>
        </p:txBody>
      </p:sp>
    </p:spTree>
    <p:extLst>
      <p:ext uri="{BB962C8B-B14F-4D97-AF65-F5344CB8AC3E}">
        <p14:creationId xmlns:p14="http://schemas.microsoft.com/office/powerpoint/2010/main" val="339413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Additional Information</a:t>
            </a:r>
          </a:p>
        </p:txBody>
      </p:sp>
      <p:sp>
        <p:nvSpPr>
          <p:cNvPr id="6" name="Content Placeholder 5">
            <a:extLst>
              <a:ext uri="{FF2B5EF4-FFF2-40B4-BE49-F238E27FC236}">
                <a16:creationId xmlns:a16="http://schemas.microsoft.com/office/drawing/2014/main" id="{131F3E92-F783-4C44-BCCC-DDADF2B93FDF}"/>
              </a:ext>
            </a:extLst>
          </p:cNvPr>
          <p:cNvSpPr>
            <a:spLocks noGrp="1"/>
          </p:cNvSpPr>
          <p:nvPr>
            <p:ph idx="1"/>
          </p:nvPr>
        </p:nvSpPr>
        <p:spPr>
          <a:xfrm>
            <a:off x="2589212" y="2133600"/>
            <a:ext cx="6581292" cy="3777622"/>
          </a:xfrm>
        </p:spPr>
        <p:txBody>
          <a:bodyPr>
            <a:normAutofit/>
          </a:bodyPr>
          <a:lstStyle/>
          <a:p>
            <a:r>
              <a:rPr lang="en-US" sz="2400" b="1" dirty="0"/>
              <a:t>For years skeptics criticized this passage since there was no record of King Belshazzar</a:t>
            </a:r>
          </a:p>
          <a:p>
            <a:r>
              <a:rPr lang="en-US" sz="2400" b="1" dirty="0"/>
              <a:t>But in 1956 the tablets of the Babylonian Chronicles began to be translated</a:t>
            </a:r>
          </a:p>
          <a:p>
            <a:r>
              <a:rPr lang="en-US" sz="2400" b="1" dirty="0"/>
              <a:t>They told how King Nabonidus had gone to Arabia and made Nebuchadnezzar’s grandson Belshazzar co-regent back in Babylon</a:t>
            </a:r>
          </a:p>
        </p:txBody>
      </p:sp>
      <p:pic>
        <p:nvPicPr>
          <p:cNvPr id="7" name="Picture 6">
            <a:extLst>
              <a:ext uri="{FF2B5EF4-FFF2-40B4-BE49-F238E27FC236}">
                <a16:creationId xmlns:a16="http://schemas.microsoft.com/office/drawing/2014/main" id="{9788E871-E893-452C-A1CB-8EA38BABD111}"/>
              </a:ext>
            </a:extLst>
          </p:cNvPr>
          <p:cNvPicPr>
            <a:picLocks noChangeAspect="1"/>
          </p:cNvPicPr>
          <p:nvPr/>
        </p:nvPicPr>
        <p:blipFill>
          <a:blip r:embed="rId2"/>
          <a:stretch>
            <a:fillRect/>
          </a:stretch>
        </p:blipFill>
        <p:spPr>
          <a:xfrm>
            <a:off x="9170505" y="2671587"/>
            <a:ext cx="3021496" cy="3021496"/>
          </a:xfrm>
          <a:prstGeom prst="rect">
            <a:avLst/>
          </a:prstGeom>
        </p:spPr>
      </p:pic>
    </p:spTree>
    <p:extLst>
      <p:ext uri="{BB962C8B-B14F-4D97-AF65-F5344CB8AC3E}">
        <p14:creationId xmlns:p14="http://schemas.microsoft.com/office/powerpoint/2010/main" val="214983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Additional Information</a:t>
            </a:r>
          </a:p>
        </p:txBody>
      </p:sp>
      <p:sp>
        <p:nvSpPr>
          <p:cNvPr id="6" name="Content Placeholder 5">
            <a:extLst>
              <a:ext uri="{FF2B5EF4-FFF2-40B4-BE49-F238E27FC236}">
                <a16:creationId xmlns:a16="http://schemas.microsoft.com/office/drawing/2014/main" id="{943433F9-5F6A-4F5C-8124-A4AF90411ACB}"/>
              </a:ext>
            </a:extLst>
          </p:cNvPr>
          <p:cNvSpPr>
            <a:spLocks noGrp="1"/>
          </p:cNvSpPr>
          <p:nvPr>
            <p:ph idx="1"/>
          </p:nvPr>
        </p:nvSpPr>
        <p:spPr/>
        <p:txBody>
          <a:bodyPr>
            <a:normAutofit/>
          </a:bodyPr>
          <a:lstStyle/>
          <a:p>
            <a:r>
              <a:rPr lang="en-US" sz="2400" b="1" dirty="0"/>
              <a:t>Which also explains this statement</a:t>
            </a:r>
          </a:p>
          <a:p>
            <a:r>
              <a:rPr lang="en-US" sz="2400" b="1" dirty="0"/>
              <a:t>“The king spoke, saying to the wise </a:t>
            </a:r>
            <a:r>
              <a:rPr lang="en-US" sz="2400" b="1" i="1" dirty="0"/>
              <a:t>men</a:t>
            </a:r>
            <a:r>
              <a:rPr lang="en-US" sz="2400" b="1" dirty="0"/>
              <a:t> of Babylon, ‘Whoever reads this writing, and tells me its interpretation, shall be clothed with purple and </a:t>
            </a:r>
            <a:r>
              <a:rPr lang="en-US" sz="2400" b="1" i="1" dirty="0"/>
              <a:t>have</a:t>
            </a:r>
            <a:r>
              <a:rPr lang="en-US" sz="2400" b="1" dirty="0"/>
              <a:t> a chain of gold around his neck; and he shall be the third ruler in the kingdom.’” (Daniel 5:7)</a:t>
            </a:r>
          </a:p>
        </p:txBody>
      </p:sp>
    </p:spTree>
    <p:extLst>
      <p:ext uri="{BB962C8B-B14F-4D97-AF65-F5344CB8AC3E}">
        <p14:creationId xmlns:p14="http://schemas.microsoft.com/office/powerpoint/2010/main" val="20610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Additional Information</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a:xfrm>
            <a:off x="2589212" y="2133600"/>
            <a:ext cx="5115271" cy="3777622"/>
          </a:xfrm>
        </p:spPr>
        <p:txBody>
          <a:bodyPr>
            <a:normAutofit/>
          </a:bodyPr>
          <a:lstStyle/>
          <a:p>
            <a:r>
              <a:rPr lang="en-US" sz="2000" b="1" dirty="0"/>
              <a:t>This brick from Babylon can give us insight into this incident from Daniel 4:28-29</a:t>
            </a:r>
          </a:p>
          <a:p>
            <a:r>
              <a:rPr lang="en-US" sz="2000" b="1" dirty="0"/>
              <a:t>“All </a:t>
            </a:r>
            <a:r>
              <a:rPr lang="en-US" sz="2000" b="1" i="1" dirty="0"/>
              <a:t>this</a:t>
            </a:r>
            <a:r>
              <a:rPr lang="en-US" sz="2000" b="1" dirty="0"/>
              <a:t> came upon King Nebuchadnezzar. </a:t>
            </a:r>
            <a:r>
              <a:rPr lang="en-US" sz="2000" b="1" baseline="30000" dirty="0"/>
              <a:t> </a:t>
            </a:r>
            <a:r>
              <a:rPr lang="en-US" sz="2000" b="1" dirty="0"/>
              <a:t>At the end of the twelve months he was walking about the royal palace of Babylon. </a:t>
            </a:r>
            <a:r>
              <a:rPr lang="en-US" sz="2000" b="1" baseline="30000" dirty="0"/>
              <a:t>30 </a:t>
            </a:r>
            <a:r>
              <a:rPr lang="en-US" sz="2000" b="1" dirty="0"/>
              <a:t>The king spoke, saying, ‘Is not this great Babylon, that I have built for a royal dwelling by my mighty power and for the honor of my majesty?’”</a:t>
            </a:r>
          </a:p>
        </p:txBody>
      </p:sp>
      <p:pic>
        <p:nvPicPr>
          <p:cNvPr id="4098" name="Picture 2" descr="Image result for images of brick of nebuchadnezzar">
            <a:extLst>
              <a:ext uri="{FF2B5EF4-FFF2-40B4-BE49-F238E27FC236}">
                <a16:creationId xmlns:a16="http://schemas.microsoft.com/office/drawing/2014/main" id="{D8E999B1-0201-4894-B94F-62C7A1017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4483" y="2133600"/>
            <a:ext cx="4487517" cy="394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93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Additional Information</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a:xfrm>
            <a:off x="2589212" y="2133600"/>
            <a:ext cx="4911518" cy="3777622"/>
          </a:xfrm>
        </p:spPr>
        <p:txBody>
          <a:bodyPr>
            <a:normAutofit fontScale="92500"/>
          </a:bodyPr>
          <a:lstStyle/>
          <a:p>
            <a:r>
              <a:rPr lang="en-US" sz="2400" b="1" dirty="0"/>
              <a:t>Inscribed on that brick, and all the bricks of the great capital city he had built, was this type of statement: </a:t>
            </a:r>
          </a:p>
          <a:p>
            <a:r>
              <a:rPr lang="en-US" sz="2400" b="1" dirty="0"/>
              <a:t>“Nebuchadnezzar King of Babylon, the chosen one of Nabu and Marduk, son of Nabu-balatsuiskbi, the wise prince.” </a:t>
            </a:r>
          </a:p>
          <a:p>
            <a:r>
              <a:rPr lang="en-US" sz="2400" b="1" dirty="0"/>
              <a:t>Things as mundane as receipts can become significant</a:t>
            </a:r>
          </a:p>
        </p:txBody>
      </p:sp>
      <p:pic>
        <p:nvPicPr>
          <p:cNvPr id="1026" name="Picture 2" descr="An engraving on an eye stone of onyx with an inscription of Nebuchadnezzar II.">
            <a:extLst>
              <a:ext uri="{FF2B5EF4-FFF2-40B4-BE49-F238E27FC236}">
                <a16:creationId xmlns:a16="http://schemas.microsoft.com/office/drawing/2014/main" id="{CC1B3E8C-3537-49C1-961F-AC50490B9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2287" y="2077278"/>
            <a:ext cx="3362325"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20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BF71-D8FD-4FDD-9DD2-BEA3E2436F68}"/>
              </a:ext>
            </a:extLst>
          </p:cNvPr>
          <p:cNvSpPr>
            <a:spLocks noGrp="1"/>
          </p:cNvSpPr>
          <p:nvPr>
            <p:ph type="title"/>
          </p:nvPr>
        </p:nvSpPr>
        <p:spPr/>
        <p:txBody>
          <a:bodyPr/>
          <a:lstStyle/>
          <a:p>
            <a:r>
              <a:rPr lang="en-US" b="1" dirty="0"/>
              <a:t>Let’s Take Some S.C.A.L.P.S.!</a:t>
            </a:r>
          </a:p>
        </p:txBody>
      </p:sp>
      <p:sp>
        <p:nvSpPr>
          <p:cNvPr id="3" name="Content Placeholder 2">
            <a:extLst>
              <a:ext uri="{FF2B5EF4-FFF2-40B4-BE49-F238E27FC236}">
                <a16:creationId xmlns:a16="http://schemas.microsoft.com/office/drawing/2014/main" id="{29B4A07B-7EDF-4532-9391-46968173E7C1}"/>
              </a:ext>
            </a:extLst>
          </p:cNvPr>
          <p:cNvSpPr>
            <a:spLocks noGrp="1"/>
          </p:cNvSpPr>
          <p:nvPr>
            <p:ph idx="1"/>
          </p:nvPr>
        </p:nvSpPr>
        <p:spPr/>
        <p:txBody>
          <a:bodyPr>
            <a:normAutofit/>
          </a:bodyPr>
          <a:lstStyle/>
          <a:p>
            <a:r>
              <a:rPr lang="en-US" sz="2400" b="1" dirty="0"/>
              <a:t>This is serious business</a:t>
            </a:r>
          </a:p>
          <a:p>
            <a:r>
              <a:rPr lang="en-US" sz="2400" b="1" dirty="0"/>
              <a:t>For if we cannot defend the accuracy of the Scriptures then we have, indeed, followed “cunningly devised fables” (2</a:t>
            </a:r>
            <a:r>
              <a:rPr lang="en-US" sz="2400" b="1" baseline="30000" dirty="0"/>
              <a:t>nd</a:t>
            </a:r>
            <a:r>
              <a:rPr lang="en-US" sz="2400" b="1" dirty="0"/>
              <a:t> Peter 1:16)</a:t>
            </a:r>
          </a:p>
          <a:p>
            <a:r>
              <a:rPr lang="en-US" sz="2400" b="1" dirty="0"/>
              <a:t>Our faith is empty and worthless (1</a:t>
            </a:r>
            <a:r>
              <a:rPr lang="en-US" sz="2400" b="1" baseline="30000" dirty="0"/>
              <a:t>st</a:t>
            </a:r>
            <a:r>
              <a:rPr lang="en-US" sz="2400" b="1" dirty="0"/>
              <a:t> Corinthians 15:14)</a:t>
            </a:r>
          </a:p>
          <a:p>
            <a:r>
              <a:rPr lang="en-US" sz="2400" b="1" dirty="0"/>
              <a:t>We cannot afford in times such as these to be ill-equipped</a:t>
            </a:r>
          </a:p>
        </p:txBody>
      </p:sp>
    </p:spTree>
    <p:extLst>
      <p:ext uri="{BB962C8B-B14F-4D97-AF65-F5344CB8AC3E}">
        <p14:creationId xmlns:p14="http://schemas.microsoft.com/office/powerpoint/2010/main" val="65590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Additional Information</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a:xfrm>
            <a:off x="2589212" y="2133600"/>
            <a:ext cx="6037953" cy="3777622"/>
          </a:xfrm>
        </p:spPr>
        <p:txBody>
          <a:bodyPr>
            <a:noAutofit/>
          </a:bodyPr>
          <a:lstStyle/>
          <a:p>
            <a:r>
              <a:rPr lang="en-US" sz="2000" b="1" dirty="0"/>
              <a:t>A clay tablet in the British Museum contains a receipt issued by a high official of Nebuchadnezzar for gold donated to a temple in Babylon</a:t>
            </a:r>
          </a:p>
          <a:p>
            <a:r>
              <a:rPr lang="en-US" sz="2000" b="1" dirty="0"/>
              <a:t>“(Regarding) 1.5 minas {</a:t>
            </a:r>
            <a:r>
              <a:rPr lang="en-US" sz="2000" b="1" i="1" dirty="0"/>
              <a:t>i.e.</a:t>
            </a:r>
            <a:r>
              <a:rPr lang="en-US" sz="2000" b="1" dirty="0"/>
              <a:t> 0.75 kg} of gold, the property of Nabu-sharrussu-ukin, the chief eunuch, which he sent via Arad-Banitu the eunuch to [the temple] Esangila: Arad-Banitu has delivered [it] to Esangila. In the presence of Bel-usat, son of Alpaya, the royal bodyguard, [and of] Nadin, son of Marduk-zer-ibni. Month XI, day 18, year 10 [of] Nebuchadnezzar, king of Babylon.”</a:t>
            </a:r>
          </a:p>
        </p:txBody>
      </p:sp>
      <p:pic>
        <p:nvPicPr>
          <p:cNvPr id="1026" name="Picture 2" descr="A clay tablet">
            <a:extLst>
              <a:ext uri="{FF2B5EF4-FFF2-40B4-BE49-F238E27FC236}">
                <a16:creationId xmlns:a16="http://schemas.microsoft.com/office/drawing/2014/main" id="{7B296EF0-BB81-488E-B3B6-6BDC45BCF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8875" y="2610678"/>
            <a:ext cx="3400287" cy="255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3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Additional Information</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p:txBody>
          <a:bodyPr>
            <a:normAutofit/>
          </a:bodyPr>
          <a:lstStyle/>
          <a:p>
            <a:r>
              <a:rPr lang="en-US" sz="2400" b="1" dirty="0"/>
              <a:t>Jeremiah 39:3 mentions “Nebo-Sarsekim a chief officer” of Nebuchadnezzar who came into Jerusalem when Jerusalem was besieged and conquered</a:t>
            </a:r>
          </a:p>
          <a:p>
            <a:r>
              <a:rPr lang="en-US" sz="2400" b="1" dirty="0"/>
              <a:t>Nebo-Sarsekim would be the Hebrew equivalent of Nabu-sharrussu-ukin</a:t>
            </a:r>
          </a:p>
          <a:p>
            <a:r>
              <a:rPr lang="en-US" sz="2400" b="1" dirty="0"/>
              <a:t>So even a very minor character in Jeremiah’s record has been verified </a:t>
            </a:r>
          </a:p>
          <a:p>
            <a:r>
              <a:rPr lang="en-US" sz="2400" b="1" dirty="0"/>
              <a:t>Other very major people from Jeremiah’s book have been unearthed in recent years</a:t>
            </a:r>
          </a:p>
        </p:txBody>
      </p:sp>
    </p:spTree>
    <p:extLst>
      <p:ext uri="{BB962C8B-B14F-4D97-AF65-F5344CB8AC3E}">
        <p14:creationId xmlns:p14="http://schemas.microsoft.com/office/powerpoint/2010/main" val="376122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Additional Information</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a:xfrm>
            <a:off x="2589212" y="2133600"/>
            <a:ext cx="6713814" cy="3777622"/>
          </a:xfrm>
        </p:spPr>
        <p:txBody>
          <a:bodyPr>
            <a:normAutofit/>
          </a:bodyPr>
          <a:lstStyle/>
          <a:p>
            <a:r>
              <a:rPr lang="en-US" sz="2400" b="1" dirty="0"/>
              <a:t>Clay bulla were used to seal documents</a:t>
            </a:r>
          </a:p>
          <a:p>
            <a:r>
              <a:rPr lang="en-US" sz="2400" b="1" dirty="0"/>
              <a:t>This one was from Jeremiah’s scribe, Baruch</a:t>
            </a:r>
          </a:p>
          <a:p>
            <a:r>
              <a:rPr lang="en-US" sz="2400" b="1" dirty="0"/>
              <a:t>One was even found with a fingerprint – it cannot be proven to be Baruch’s</a:t>
            </a:r>
          </a:p>
        </p:txBody>
      </p:sp>
      <p:pic>
        <p:nvPicPr>
          <p:cNvPr id="2050" name="Picture 2" descr="Image result for images of baruch bulla">
            <a:extLst>
              <a:ext uri="{FF2B5EF4-FFF2-40B4-BE49-F238E27FC236}">
                <a16:creationId xmlns:a16="http://schemas.microsoft.com/office/drawing/2014/main" id="{52A81F03-9212-4737-A758-80A5B5B6E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2296" y="2947790"/>
            <a:ext cx="2532407" cy="232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0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circle(in)">
                                      <p:cBhvr>
                                        <p:cTn id="21" dur="20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Additional Information</a:t>
            </a:r>
          </a:p>
        </p:txBody>
      </p:sp>
      <p:pic>
        <p:nvPicPr>
          <p:cNvPr id="3074" name="Picture 2" descr="Image result for images of baruch bulla">
            <a:extLst>
              <a:ext uri="{FF2B5EF4-FFF2-40B4-BE49-F238E27FC236}">
                <a16:creationId xmlns:a16="http://schemas.microsoft.com/office/drawing/2014/main" id="{E39FF2BA-1D18-42F1-A0F6-733B396012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9871" y="1643270"/>
            <a:ext cx="6159219" cy="814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649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Language</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a:xfrm>
            <a:off x="2589211" y="2133600"/>
            <a:ext cx="9191971" cy="3777622"/>
          </a:xfrm>
        </p:spPr>
        <p:txBody>
          <a:bodyPr>
            <a:noAutofit/>
          </a:bodyPr>
          <a:lstStyle/>
          <a:p>
            <a:r>
              <a:rPr lang="en-US" sz="2400" b="1" dirty="0"/>
              <a:t>The study of ancient language has bolstered our historic faith in the Scriptures</a:t>
            </a:r>
          </a:p>
          <a:p>
            <a:r>
              <a:rPr lang="en-US" sz="2400" b="1" dirty="0"/>
              <a:t>Skeptics long argued that Moses could not have written the Pentateuch</a:t>
            </a:r>
          </a:p>
          <a:p>
            <a:r>
              <a:rPr lang="en-US" sz="2400" b="1" dirty="0"/>
              <a:t>But Moses had been reared and educated in the court of the Pharaoh of Egypt and would have been familiar with the literature of his times</a:t>
            </a:r>
          </a:p>
          <a:p>
            <a:r>
              <a:rPr lang="en-US" sz="2400" b="1" dirty="0"/>
              <a:t>This would have included Hittite covenantal literature which is very similar to what Moses produced – he was writing in the contemporary style of his times, </a:t>
            </a:r>
            <a:r>
              <a:rPr lang="en-US" sz="2400" b="1" i="1" dirty="0"/>
              <a:t>ca. </a:t>
            </a:r>
            <a:r>
              <a:rPr lang="en-US" sz="2400" b="1" dirty="0"/>
              <a:t>1500 B.C.</a:t>
            </a:r>
          </a:p>
        </p:txBody>
      </p:sp>
    </p:spTree>
    <p:extLst>
      <p:ext uri="{BB962C8B-B14F-4D97-AF65-F5344CB8AC3E}">
        <p14:creationId xmlns:p14="http://schemas.microsoft.com/office/powerpoint/2010/main" val="247848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Language</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p:txBody>
          <a:bodyPr>
            <a:normAutofit/>
          </a:bodyPr>
          <a:lstStyle/>
          <a:p>
            <a:r>
              <a:rPr lang="en-US" sz="2400" b="1" dirty="0"/>
              <a:t>Similarly, it was argued that the Psalms were composed in the time of the Maccabees in the 3</a:t>
            </a:r>
            <a:r>
              <a:rPr lang="en-US" sz="2400" b="1" baseline="30000" dirty="0"/>
              <a:t>rd</a:t>
            </a:r>
            <a:r>
              <a:rPr lang="en-US" sz="2400" b="1" dirty="0"/>
              <a:t> century B.C.</a:t>
            </a:r>
          </a:p>
          <a:p>
            <a:r>
              <a:rPr lang="en-US" sz="2400" b="1" dirty="0"/>
              <a:t>But study of the Ugaritic Library shows that David was writing in the poetic style of his era, </a:t>
            </a:r>
            <a:r>
              <a:rPr lang="en-US" sz="2400" b="1" i="1" dirty="0"/>
              <a:t>ca</a:t>
            </a:r>
            <a:r>
              <a:rPr lang="en-US" sz="2400" b="1" dirty="0"/>
              <a:t>. 1000 B.C.</a:t>
            </a:r>
          </a:p>
          <a:p>
            <a:r>
              <a:rPr lang="en-US" sz="2400" b="1" dirty="0"/>
              <a:t>This does not denigrate the Divine inspiration of these writings</a:t>
            </a:r>
          </a:p>
          <a:p>
            <a:r>
              <a:rPr lang="en-US" sz="2400" b="1" dirty="0"/>
              <a:t>“holy men of God spoke </a:t>
            </a:r>
            <a:r>
              <a:rPr lang="en-US" sz="2400" b="1" i="1" dirty="0"/>
              <a:t>as they were</a:t>
            </a:r>
            <a:r>
              <a:rPr lang="en-US" sz="2400" b="1" dirty="0"/>
              <a:t> moved by the Holy Spirit.” (2</a:t>
            </a:r>
            <a:r>
              <a:rPr lang="en-US" sz="2400" b="1" baseline="30000" dirty="0"/>
              <a:t>nd</a:t>
            </a:r>
            <a:r>
              <a:rPr lang="en-US" sz="2400" b="1" dirty="0"/>
              <a:t> Peter 1:21)</a:t>
            </a:r>
          </a:p>
        </p:txBody>
      </p:sp>
    </p:spTree>
    <p:extLst>
      <p:ext uri="{BB962C8B-B14F-4D97-AF65-F5344CB8AC3E}">
        <p14:creationId xmlns:p14="http://schemas.microsoft.com/office/powerpoint/2010/main" val="43059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Language</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p:txBody>
          <a:bodyPr>
            <a:noAutofit/>
          </a:bodyPr>
          <a:lstStyle/>
          <a:p>
            <a:r>
              <a:rPr lang="en-US" sz="2400" b="1" dirty="0"/>
              <a:t>Repeatedly, the Scriptural authors use foreign words and phrases that got lost in time that we now know were used properly</a:t>
            </a:r>
          </a:p>
          <a:p>
            <a:r>
              <a:rPr lang="en-US" sz="2400" b="1" dirty="0"/>
              <a:t>The Assyrian titles tartan (commander-in-chief), rabmag, Rabshakeh, and tipsarru are used with confidence and correctly</a:t>
            </a:r>
          </a:p>
          <a:p>
            <a:r>
              <a:rPr lang="en-US" sz="2400" b="1" dirty="0"/>
              <a:t>Yet the Assyrians and their language disappeared from history after the Battle of Carchemish in 605 B.C., so the retention of such obsolete words Is strong indication of the eyewitness nature of the Biblical record</a:t>
            </a:r>
          </a:p>
        </p:txBody>
      </p:sp>
    </p:spTree>
    <p:extLst>
      <p:ext uri="{BB962C8B-B14F-4D97-AF65-F5344CB8AC3E}">
        <p14:creationId xmlns:p14="http://schemas.microsoft.com/office/powerpoint/2010/main" val="22209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Language</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p:txBody>
          <a:bodyPr>
            <a:noAutofit/>
          </a:bodyPr>
          <a:lstStyle/>
          <a:p>
            <a:r>
              <a:rPr lang="en-US" sz="2400" b="1" dirty="0"/>
              <a:t>“Now when Abram heard that his brother was taken captive, he armed his three hundred and eighteen trained </a:t>
            </a:r>
            <a:r>
              <a:rPr lang="en-US" sz="2400" b="1" i="1" dirty="0"/>
              <a:t>servants</a:t>
            </a:r>
            <a:r>
              <a:rPr lang="en-US" sz="2400" b="1" dirty="0"/>
              <a:t> who were born in his own house, and went in pursuit as far as Dan.” (Genesis 14:14)</a:t>
            </a:r>
          </a:p>
          <a:p>
            <a:r>
              <a:rPr lang="en-US" sz="2400" b="1" dirty="0"/>
              <a:t>The word translated “trained </a:t>
            </a:r>
            <a:r>
              <a:rPr lang="en-US" sz="2400" b="1" i="1" dirty="0"/>
              <a:t>servants</a:t>
            </a:r>
            <a:r>
              <a:rPr lang="en-US" sz="2400" b="1" dirty="0"/>
              <a:t> who were born in his own house” is actually a Hittite word, hanakim, that is only used here</a:t>
            </a:r>
          </a:p>
          <a:p>
            <a:r>
              <a:rPr lang="en-US" sz="2400" b="1" dirty="0"/>
              <a:t>It was not until it was discovered on pottery shards in Egypt that its true meaning was realized, and it was shown to have been used correctly here</a:t>
            </a:r>
          </a:p>
        </p:txBody>
      </p:sp>
    </p:spTree>
    <p:extLst>
      <p:ext uri="{BB962C8B-B14F-4D97-AF65-F5344CB8AC3E}">
        <p14:creationId xmlns:p14="http://schemas.microsoft.com/office/powerpoint/2010/main" val="100235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Language</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a:xfrm>
            <a:off x="2589212" y="2133600"/>
            <a:ext cx="5203066" cy="3777622"/>
          </a:xfrm>
        </p:spPr>
        <p:txBody>
          <a:bodyPr>
            <a:normAutofit/>
          </a:bodyPr>
          <a:lstStyle/>
          <a:p>
            <a:r>
              <a:rPr lang="en-US" sz="2400" b="1" dirty="0"/>
              <a:t>This is the oldest example of Philistine writing yet found</a:t>
            </a:r>
          </a:p>
          <a:p>
            <a:r>
              <a:rPr lang="en-US" sz="2400" b="1" dirty="0"/>
              <a:t>This piece of pottery dates to about 950 B.C.</a:t>
            </a:r>
          </a:p>
          <a:p>
            <a:r>
              <a:rPr lang="en-US" sz="2400" b="1" dirty="0"/>
              <a:t>It was found in the City of Gath</a:t>
            </a:r>
          </a:p>
          <a:p>
            <a:r>
              <a:rPr lang="en-US" sz="2400" b="1" dirty="0"/>
              <a:t>It is a name</a:t>
            </a:r>
          </a:p>
          <a:p>
            <a:r>
              <a:rPr lang="en-US" sz="2400" b="1" dirty="0"/>
              <a:t>Goliath </a:t>
            </a:r>
          </a:p>
        </p:txBody>
      </p:sp>
      <p:pic>
        <p:nvPicPr>
          <p:cNvPr id="4" name="Picture 3">
            <a:extLst>
              <a:ext uri="{FF2B5EF4-FFF2-40B4-BE49-F238E27FC236}">
                <a16:creationId xmlns:a16="http://schemas.microsoft.com/office/drawing/2014/main" id="{42B0A6DD-3FB2-4138-8214-16FCC23F9E73}"/>
              </a:ext>
            </a:extLst>
          </p:cNvPr>
          <p:cNvPicPr>
            <a:picLocks noChangeAspect="1"/>
          </p:cNvPicPr>
          <p:nvPr/>
        </p:nvPicPr>
        <p:blipFill>
          <a:blip r:embed="rId2"/>
          <a:stretch>
            <a:fillRect/>
          </a:stretch>
        </p:blipFill>
        <p:spPr>
          <a:xfrm>
            <a:off x="7899375" y="1012685"/>
            <a:ext cx="4093843" cy="2729229"/>
          </a:xfrm>
          <a:prstGeom prst="rect">
            <a:avLst/>
          </a:prstGeom>
        </p:spPr>
      </p:pic>
      <p:pic>
        <p:nvPicPr>
          <p:cNvPr id="5" name="Picture 4">
            <a:extLst>
              <a:ext uri="{FF2B5EF4-FFF2-40B4-BE49-F238E27FC236}">
                <a16:creationId xmlns:a16="http://schemas.microsoft.com/office/drawing/2014/main" id="{2114C3A7-B3C6-4230-B2A5-E77F8A745D33}"/>
              </a:ext>
            </a:extLst>
          </p:cNvPr>
          <p:cNvPicPr>
            <a:picLocks noChangeAspect="1"/>
          </p:cNvPicPr>
          <p:nvPr/>
        </p:nvPicPr>
        <p:blipFill>
          <a:blip r:embed="rId3"/>
          <a:stretch>
            <a:fillRect/>
          </a:stretch>
        </p:blipFill>
        <p:spPr>
          <a:xfrm>
            <a:off x="7860943" y="3909392"/>
            <a:ext cx="4331058" cy="2870586"/>
          </a:xfrm>
          <a:prstGeom prst="rect">
            <a:avLst/>
          </a:prstGeom>
        </p:spPr>
      </p:pic>
    </p:spTree>
    <p:extLst>
      <p:ext uri="{BB962C8B-B14F-4D97-AF65-F5344CB8AC3E}">
        <p14:creationId xmlns:p14="http://schemas.microsoft.com/office/powerpoint/2010/main" val="23069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Prophecy</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p:txBody>
          <a:bodyPr>
            <a:normAutofit/>
          </a:bodyPr>
          <a:lstStyle/>
          <a:p>
            <a:r>
              <a:rPr lang="en-US" sz="2000" b="1" dirty="0"/>
              <a:t>The Scripture is unique in its being a Book of Prophecy</a:t>
            </a:r>
          </a:p>
          <a:p>
            <a:r>
              <a:rPr lang="en-US" sz="2000" b="1" dirty="0"/>
              <a:t>Archaeology has played its part in verifying the accuracy of the prophetic utterances</a:t>
            </a:r>
          </a:p>
          <a:p>
            <a:r>
              <a:rPr lang="en-US" sz="2000" b="1" dirty="0"/>
              <a:t>“Who says of Cyrus, ‘</a:t>
            </a:r>
            <a:r>
              <a:rPr lang="en-US" sz="2000" b="1" i="1" dirty="0"/>
              <a:t>He is</a:t>
            </a:r>
            <a:r>
              <a:rPr lang="en-US" sz="2000" b="1" dirty="0"/>
              <a:t> My shepherd, And he shall perform all My pleasure, Saying to Jerusalem, “You shall be built,” And to the temple, “Your foundation shall be laid.”  Thus says the </a:t>
            </a:r>
            <a:r>
              <a:rPr lang="en-US" sz="2000" b="1" cap="small" dirty="0"/>
              <a:t>Lord</a:t>
            </a:r>
            <a:r>
              <a:rPr lang="en-US" sz="2000" b="1" dirty="0"/>
              <a:t> to His anointed, To Cyrus, whose right hand I have held—To subdue nations before him And loose the armor of kings, To open before him the double doors, So that the gates will not be shut:” (Isaiah 44:28-45:1 </a:t>
            </a:r>
            <a:r>
              <a:rPr lang="en-US" sz="2000" b="1" i="1" dirty="0"/>
              <a:t>ca</a:t>
            </a:r>
            <a:r>
              <a:rPr lang="en-US" sz="2000" b="1" dirty="0"/>
              <a:t>. 700 B.C.)</a:t>
            </a:r>
          </a:p>
        </p:txBody>
      </p:sp>
    </p:spTree>
    <p:extLst>
      <p:ext uri="{BB962C8B-B14F-4D97-AF65-F5344CB8AC3E}">
        <p14:creationId xmlns:p14="http://schemas.microsoft.com/office/powerpoint/2010/main" val="90956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3B69-C6C4-42EF-BB90-F9119BBF7638}"/>
              </a:ext>
            </a:extLst>
          </p:cNvPr>
          <p:cNvSpPr>
            <a:spLocks noGrp="1"/>
          </p:cNvSpPr>
          <p:nvPr>
            <p:ph type="title"/>
          </p:nvPr>
        </p:nvSpPr>
        <p:spPr/>
        <p:txBody>
          <a:bodyPr/>
          <a:lstStyle/>
          <a:p>
            <a:r>
              <a:rPr lang="en-US" b="1" dirty="0"/>
              <a:t>1</a:t>
            </a:r>
            <a:r>
              <a:rPr lang="en-US" b="1" baseline="30000" dirty="0"/>
              <a:t>st</a:t>
            </a:r>
            <a:r>
              <a:rPr lang="en-US" b="1" dirty="0"/>
              <a:t> Peter 3</a:t>
            </a:r>
          </a:p>
        </p:txBody>
      </p:sp>
      <p:sp>
        <p:nvSpPr>
          <p:cNvPr id="3" name="Content Placeholder 2">
            <a:extLst>
              <a:ext uri="{FF2B5EF4-FFF2-40B4-BE49-F238E27FC236}">
                <a16:creationId xmlns:a16="http://schemas.microsoft.com/office/drawing/2014/main" id="{A06FFEC3-821E-47C4-92DD-D3A09170F7CF}"/>
              </a:ext>
            </a:extLst>
          </p:cNvPr>
          <p:cNvSpPr>
            <a:spLocks noGrp="1"/>
          </p:cNvSpPr>
          <p:nvPr>
            <p:ph idx="1"/>
          </p:nvPr>
        </p:nvSpPr>
        <p:spPr/>
        <p:txBody>
          <a:bodyPr/>
          <a:lstStyle/>
          <a:p>
            <a:r>
              <a:rPr lang="en-US" sz="2400" b="1" baseline="30000" dirty="0"/>
              <a:t>14 </a:t>
            </a:r>
            <a:r>
              <a:rPr lang="en-US" sz="2400" b="1" dirty="0"/>
              <a:t>But even if you should suffer for righteousness’ sake, </a:t>
            </a:r>
            <a:r>
              <a:rPr lang="en-US" sz="2400" b="1" i="1" dirty="0"/>
              <a:t>you are</a:t>
            </a:r>
            <a:r>
              <a:rPr lang="en-US" sz="2400" b="1" dirty="0"/>
              <a:t> blessed. “And do not be afraid of their threats, nor be troubled.” </a:t>
            </a:r>
            <a:r>
              <a:rPr lang="en-US" sz="2400" b="1" baseline="30000" dirty="0"/>
              <a:t>15 </a:t>
            </a:r>
            <a:r>
              <a:rPr lang="en-US" sz="2400" b="1" dirty="0"/>
              <a:t>But sanctify the Lord God in your hearts, and always </a:t>
            </a:r>
            <a:r>
              <a:rPr lang="en-US" sz="2400" b="1" i="1" dirty="0"/>
              <a:t>be</a:t>
            </a:r>
            <a:r>
              <a:rPr lang="en-US" sz="2400" b="1" dirty="0"/>
              <a:t> ready to </a:t>
            </a:r>
            <a:r>
              <a:rPr lang="en-US" sz="2400" b="1" i="1" dirty="0"/>
              <a:t>give</a:t>
            </a:r>
            <a:r>
              <a:rPr lang="en-US" sz="2400" b="1" dirty="0"/>
              <a:t> a defense to everyone who asks you a reason for the hope that is in you, with meekness and fear; </a:t>
            </a:r>
            <a:r>
              <a:rPr lang="en-US" sz="2400" b="1" baseline="30000" dirty="0"/>
              <a:t>16 </a:t>
            </a:r>
            <a:r>
              <a:rPr lang="en-US" sz="2400" b="1" dirty="0"/>
              <a:t>having a good conscience, that when they defame you as evildoers, those who revile your good conduct in Christ may be ashamed. </a:t>
            </a:r>
            <a:r>
              <a:rPr lang="en-US" sz="2400" b="1" baseline="30000" dirty="0"/>
              <a:t>17 </a:t>
            </a:r>
            <a:r>
              <a:rPr lang="en-US" sz="2400" b="1" dirty="0"/>
              <a:t>For </a:t>
            </a:r>
            <a:r>
              <a:rPr lang="en-US" sz="2400" b="1" i="1" dirty="0"/>
              <a:t>it is</a:t>
            </a:r>
            <a:r>
              <a:rPr lang="en-US" sz="2400" b="1" dirty="0"/>
              <a:t> better, if it is the will of God, to suffer for doing good than for doing evil.</a:t>
            </a:r>
          </a:p>
          <a:p>
            <a:endParaRPr lang="en-US" dirty="0"/>
          </a:p>
        </p:txBody>
      </p:sp>
    </p:spTree>
    <p:extLst>
      <p:ext uri="{BB962C8B-B14F-4D97-AF65-F5344CB8AC3E}">
        <p14:creationId xmlns:p14="http://schemas.microsoft.com/office/powerpoint/2010/main" val="396536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Prophecy</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a:xfrm>
            <a:off x="2589212" y="2133600"/>
            <a:ext cx="4840288" cy="3777622"/>
          </a:xfrm>
        </p:spPr>
        <p:txBody>
          <a:bodyPr>
            <a:normAutofit/>
          </a:bodyPr>
          <a:lstStyle/>
          <a:p>
            <a:r>
              <a:rPr lang="en-US" sz="2400" b="1" dirty="0"/>
              <a:t>Here is the Cyrus Cylinder created in 539 B.C. recounting the story of how Cyrus conquered Babylon and restored the worship of the old gods and allowed the exiles to return home to worship their deities</a:t>
            </a:r>
          </a:p>
          <a:p>
            <a:r>
              <a:rPr lang="en-US" sz="2400" b="1" dirty="0"/>
              <a:t>It was discovered in 1879 </a:t>
            </a:r>
          </a:p>
        </p:txBody>
      </p:sp>
      <p:pic>
        <p:nvPicPr>
          <p:cNvPr id="4098" name="Picture 2" descr="Cyrus Cylinder">
            <a:extLst>
              <a:ext uri="{FF2B5EF4-FFF2-40B4-BE49-F238E27FC236}">
                <a16:creationId xmlns:a16="http://schemas.microsoft.com/office/drawing/2014/main" id="{52B81ACA-D783-4E06-AB8B-AF94DFA3E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3013075"/>
            <a:ext cx="4762500"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93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D5DF3-B6D1-4F17-B8C1-BB1B00817E43}"/>
              </a:ext>
            </a:extLst>
          </p:cNvPr>
          <p:cNvSpPr>
            <a:spLocks noGrp="1"/>
          </p:cNvSpPr>
          <p:nvPr>
            <p:ph type="title"/>
          </p:nvPr>
        </p:nvSpPr>
        <p:spPr/>
        <p:txBody>
          <a:bodyPr/>
          <a:lstStyle/>
          <a:p>
            <a:r>
              <a:rPr lang="en-US" b="1" dirty="0"/>
              <a:t>Specific Incidents and People</a:t>
            </a:r>
          </a:p>
        </p:txBody>
      </p:sp>
      <p:sp>
        <p:nvSpPr>
          <p:cNvPr id="3" name="Content Placeholder 2">
            <a:extLst>
              <a:ext uri="{FF2B5EF4-FFF2-40B4-BE49-F238E27FC236}">
                <a16:creationId xmlns:a16="http://schemas.microsoft.com/office/drawing/2014/main" id="{277C0790-C766-4C36-85D1-1237D3C0D4CB}"/>
              </a:ext>
            </a:extLst>
          </p:cNvPr>
          <p:cNvSpPr>
            <a:spLocks noGrp="1"/>
          </p:cNvSpPr>
          <p:nvPr>
            <p:ph idx="1"/>
          </p:nvPr>
        </p:nvSpPr>
        <p:spPr>
          <a:xfrm>
            <a:off x="2589211" y="2133600"/>
            <a:ext cx="5078775" cy="3777622"/>
          </a:xfrm>
        </p:spPr>
        <p:txBody>
          <a:bodyPr>
            <a:normAutofit/>
          </a:bodyPr>
          <a:lstStyle/>
          <a:p>
            <a:r>
              <a:rPr lang="en-US" sz="2400" b="1" dirty="0"/>
              <a:t>This large house in central Israel was dated to 3,000 years ago</a:t>
            </a:r>
          </a:p>
          <a:p>
            <a:r>
              <a:rPr lang="en-US" sz="2400" b="1" dirty="0"/>
              <a:t>Its size indicates the existence of a strong organized government</a:t>
            </a:r>
          </a:p>
          <a:p>
            <a:r>
              <a:rPr lang="en-US" sz="2400" b="1" dirty="0"/>
              <a:t>It is 2,500 square feet</a:t>
            </a:r>
          </a:p>
          <a:p>
            <a:r>
              <a:rPr lang="en-US" sz="2400" b="1" dirty="0"/>
              <a:t>It gives strong evidence of the United Kingdom</a:t>
            </a:r>
          </a:p>
        </p:txBody>
      </p:sp>
      <p:pic>
        <p:nvPicPr>
          <p:cNvPr id="12290" name="Picture 2" descr="The massive house was dated to 3,000 years ago when the biblical United Monarchy supposedly existed.">
            <a:extLst>
              <a:ext uri="{FF2B5EF4-FFF2-40B4-BE49-F238E27FC236}">
                <a16:creationId xmlns:a16="http://schemas.microsoft.com/office/drawing/2014/main" id="{C62CE27C-664B-4DF3-AC92-F468DD869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987" y="2616201"/>
            <a:ext cx="4435113" cy="295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05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Specific Incidents and People</a:t>
            </a:r>
          </a:p>
        </p:txBody>
      </p:sp>
      <p:sp>
        <p:nvSpPr>
          <p:cNvPr id="5" name="Content Placeholder 4">
            <a:extLst>
              <a:ext uri="{FF2B5EF4-FFF2-40B4-BE49-F238E27FC236}">
                <a16:creationId xmlns:a16="http://schemas.microsoft.com/office/drawing/2014/main" id="{2E544708-42F4-40DC-AD41-009DD1443F12}"/>
              </a:ext>
            </a:extLst>
          </p:cNvPr>
          <p:cNvSpPr>
            <a:spLocks noGrp="1"/>
          </p:cNvSpPr>
          <p:nvPr>
            <p:ph idx="1"/>
          </p:nvPr>
        </p:nvSpPr>
        <p:spPr>
          <a:xfrm>
            <a:off x="2589212" y="2133600"/>
            <a:ext cx="7240588" cy="3777622"/>
          </a:xfrm>
        </p:spPr>
        <p:txBody>
          <a:bodyPr/>
          <a:lstStyle/>
          <a:p>
            <a:r>
              <a:rPr lang="en-US" sz="2400" b="1" dirty="0"/>
              <a:t>In 2010 a stone altar was discovered in Jordan engraved in the ancient Moabite language describing the conquest of the city of Ataroth by King Mesha from the Kingdom of Israel</a:t>
            </a:r>
          </a:p>
          <a:p>
            <a:r>
              <a:rPr lang="en-US" sz="2400" b="1" dirty="0"/>
              <a:t>This rebellion of Moab is described in 2</a:t>
            </a:r>
            <a:r>
              <a:rPr lang="en-US" sz="2400" b="1" baseline="30000" dirty="0"/>
              <a:t>nd</a:t>
            </a:r>
            <a:r>
              <a:rPr lang="en-US" sz="2400" b="1" dirty="0"/>
              <a:t> Kings 3-4</a:t>
            </a:r>
          </a:p>
          <a:p>
            <a:pPr marL="0" indent="0">
              <a:buNone/>
            </a:pPr>
            <a:endParaRPr lang="en-US" dirty="0"/>
          </a:p>
        </p:txBody>
      </p:sp>
      <p:pic>
        <p:nvPicPr>
          <p:cNvPr id="6" name="Picture 5">
            <a:extLst>
              <a:ext uri="{FF2B5EF4-FFF2-40B4-BE49-F238E27FC236}">
                <a16:creationId xmlns:a16="http://schemas.microsoft.com/office/drawing/2014/main" id="{AC8A56F5-022B-4177-93E4-E06EB5C9E55E}"/>
              </a:ext>
            </a:extLst>
          </p:cNvPr>
          <p:cNvPicPr>
            <a:picLocks noChangeAspect="1"/>
          </p:cNvPicPr>
          <p:nvPr/>
        </p:nvPicPr>
        <p:blipFill>
          <a:blip r:embed="rId2"/>
          <a:stretch>
            <a:fillRect/>
          </a:stretch>
        </p:blipFill>
        <p:spPr>
          <a:xfrm>
            <a:off x="10004866" y="2339716"/>
            <a:ext cx="1499746" cy="3042168"/>
          </a:xfrm>
          <a:prstGeom prst="rect">
            <a:avLst/>
          </a:prstGeom>
        </p:spPr>
      </p:pic>
    </p:spTree>
    <p:extLst>
      <p:ext uri="{BB962C8B-B14F-4D97-AF65-F5344CB8AC3E}">
        <p14:creationId xmlns:p14="http://schemas.microsoft.com/office/powerpoint/2010/main" val="87226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Specific Incidents and People</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a:xfrm>
            <a:off x="2589212" y="2133600"/>
            <a:ext cx="7240588" cy="3777622"/>
          </a:xfrm>
        </p:spPr>
        <p:txBody>
          <a:bodyPr>
            <a:normAutofit fontScale="92500"/>
          </a:bodyPr>
          <a:lstStyle/>
          <a:p>
            <a:r>
              <a:rPr lang="en-US" sz="2400" b="1" dirty="0"/>
              <a:t>For years critics dismissed Isaiah’s statement (20:1) “In the year that Tartan came to Ashdod, when Sargon the king of Assyria sent him, and he fought against Ashdod and took it” because they knew of no one named Sargon in the lists of Assyrian kings</a:t>
            </a:r>
          </a:p>
          <a:p>
            <a:r>
              <a:rPr lang="en-US" sz="2400" b="1" dirty="0"/>
              <a:t>Then the palace of Sargon was found in Khorsabad</a:t>
            </a:r>
          </a:p>
          <a:p>
            <a:r>
              <a:rPr lang="en-US" sz="2400" b="1" dirty="0"/>
              <a:t>It even had a wall inscription and a library record of the conquest of the Philistine city of Ashdod</a:t>
            </a:r>
          </a:p>
        </p:txBody>
      </p:sp>
      <p:pic>
        <p:nvPicPr>
          <p:cNvPr id="7172" name="Picture 4" descr="Image result for sargon conquering ashdod image">
            <a:extLst>
              <a:ext uri="{FF2B5EF4-FFF2-40B4-BE49-F238E27FC236}">
                <a16:creationId xmlns:a16="http://schemas.microsoft.com/office/drawing/2014/main" id="{FD3800FC-D439-40B8-9C21-DA786B555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775" y="2788923"/>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51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172"/>
                                        </p:tgtEl>
                                        <p:attrNameLst>
                                          <p:attrName>style.visibility</p:attrName>
                                        </p:attrNameLst>
                                      </p:cBhvr>
                                      <p:to>
                                        <p:strVal val="visible"/>
                                      </p:to>
                                    </p:set>
                                    <p:animEffect transition="in" filter="circle(in)">
                                      <p:cBhvr>
                                        <p:cTn id="28"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Specific Incidents and People</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a:xfrm>
            <a:off x="2589212" y="2133600"/>
            <a:ext cx="5500688" cy="3777622"/>
          </a:xfrm>
        </p:spPr>
        <p:txBody>
          <a:bodyPr>
            <a:normAutofit/>
          </a:bodyPr>
          <a:lstStyle/>
          <a:p>
            <a:r>
              <a:rPr lang="en-US" sz="2400" b="1" dirty="0"/>
              <a:t>Going back to another Philistine city, Gath</a:t>
            </a:r>
          </a:p>
          <a:p>
            <a:r>
              <a:rPr lang="en-US" sz="2400" b="1" dirty="0"/>
              <a:t>Several of the buildings that have been excavated are of enormous size</a:t>
            </a:r>
          </a:p>
          <a:p>
            <a:r>
              <a:rPr lang="en-US" sz="2400" b="1" dirty="0"/>
              <a:t>One building in particular gives insight to a famous Biblical story</a:t>
            </a:r>
          </a:p>
        </p:txBody>
      </p:sp>
      <p:pic>
        <p:nvPicPr>
          <p:cNvPr id="4" name="Picture 3">
            <a:extLst>
              <a:ext uri="{FF2B5EF4-FFF2-40B4-BE49-F238E27FC236}">
                <a16:creationId xmlns:a16="http://schemas.microsoft.com/office/drawing/2014/main" id="{91B19D71-A302-45CA-B3C4-5154454D0875}"/>
              </a:ext>
            </a:extLst>
          </p:cNvPr>
          <p:cNvPicPr>
            <a:picLocks noChangeAspect="1"/>
          </p:cNvPicPr>
          <p:nvPr/>
        </p:nvPicPr>
        <p:blipFill>
          <a:blip r:embed="rId2"/>
          <a:stretch>
            <a:fillRect/>
          </a:stretch>
        </p:blipFill>
        <p:spPr>
          <a:xfrm>
            <a:off x="8119828" y="1264555"/>
            <a:ext cx="4072172" cy="3062273"/>
          </a:xfrm>
          <a:prstGeom prst="rect">
            <a:avLst/>
          </a:prstGeom>
        </p:spPr>
      </p:pic>
      <p:pic>
        <p:nvPicPr>
          <p:cNvPr id="5" name="Picture 4">
            <a:extLst>
              <a:ext uri="{FF2B5EF4-FFF2-40B4-BE49-F238E27FC236}">
                <a16:creationId xmlns:a16="http://schemas.microsoft.com/office/drawing/2014/main" id="{9B73193F-3D5D-4BB3-A25F-888278A15C77}"/>
              </a:ext>
            </a:extLst>
          </p:cNvPr>
          <p:cNvPicPr>
            <a:picLocks noChangeAspect="1"/>
          </p:cNvPicPr>
          <p:nvPr/>
        </p:nvPicPr>
        <p:blipFill>
          <a:blip r:embed="rId3"/>
          <a:stretch>
            <a:fillRect/>
          </a:stretch>
        </p:blipFill>
        <p:spPr>
          <a:xfrm>
            <a:off x="8210701" y="4426484"/>
            <a:ext cx="3890426" cy="2431516"/>
          </a:xfrm>
          <a:prstGeom prst="rect">
            <a:avLst/>
          </a:prstGeom>
        </p:spPr>
      </p:pic>
    </p:spTree>
    <p:extLst>
      <p:ext uri="{BB962C8B-B14F-4D97-AF65-F5344CB8AC3E}">
        <p14:creationId xmlns:p14="http://schemas.microsoft.com/office/powerpoint/2010/main" val="30797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anim calcmode="lin" valueType="num">
                                      <p:cBhvr>
                                        <p:cTn id="40" dur="2000" fill="hold"/>
                                        <p:tgtEl>
                                          <p:spTgt spid="5"/>
                                        </p:tgtEl>
                                        <p:attrNameLst>
                                          <p:attrName>ppt_w</p:attrName>
                                        </p:attrNameLst>
                                      </p:cBhvr>
                                      <p:tavLst>
                                        <p:tav tm="0" fmla="#ppt_w*sin(2.5*pi*$)">
                                          <p:val>
                                            <p:fltVal val="0"/>
                                          </p:val>
                                        </p:tav>
                                        <p:tav tm="100000">
                                          <p:val>
                                            <p:fltVal val="1"/>
                                          </p:val>
                                        </p:tav>
                                      </p:tavLst>
                                    </p:anim>
                                    <p:anim calcmode="lin" valueType="num">
                                      <p:cBhvr>
                                        <p:cTn id="41"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fade">
                                      <p:cBhvr>
                                        <p:cTn id="46" dur="1000"/>
                                        <p:tgtEl>
                                          <p:spTgt spid="3">
                                            <p:txEl>
                                              <p:pRg st="2" end="2"/>
                                            </p:txEl>
                                          </p:spTgt>
                                        </p:tgtEl>
                                      </p:cBhvr>
                                    </p:animEffect>
                                    <p:anim calcmode="lin" valueType="num">
                                      <p:cBhvr>
                                        <p:cTn id="4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Specific Incidents and People</a:t>
            </a:r>
          </a:p>
        </p:txBody>
      </p:sp>
      <p:sp>
        <p:nvSpPr>
          <p:cNvPr id="4" name="Content Placeholder 3">
            <a:extLst>
              <a:ext uri="{FF2B5EF4-FFF2-40B4-BE49-F238E27FC236}">
                <a16:creationId xmlns:a16="http://schemas.microsoft.com/office/drawing/2014/main" id="{EB88A743-32C6-4CD4-9CFE-DE3584174EAE}"/>
              </a:ext>
            </a:extLst>
          </p:cNvPr>
          <p:cNvSpPr>
            <a:spLocks noGrp="1"/>
          </p:cNvSpPr>
          <p:nvPr>
            <p:ph idx="1"/>
          </p:nvPr>
        </p:nvSpPr>
        <p:spPr>
          <a:xfrm>
            <a:off x="2589211" y="2133600"/>
            <a:ext cx="4927601" cy="3777622"/>
          </a:xfrm>
        </p:spPr>
        <p:txBody>
          <a:bodyPr>
            <a:normAutofit/>
          </a:bodyPr>
          <a:lstStyle/>
          <a:p>
            <a:r>
              <a:rPr lang="en-US" sz="2400" b="1" dirty="0"/>
              <a:t>It was the temple</a:t>
            </a:r>
          </a:p>
          <a:p>
            <a:r>
              <a:rPr lang="en-US" sz="2400" b="1" dirty="0"/>
              <a:t>And it was supported by two main pillars</a:t>
            </a:r>
          </a:p>
          <a:p>
            <a:r>
              <a:rPr lang="en-US" sz="2400" b="1" dirty="0"/>
              <a:t>The Temple of Dagon in Judges 16 was no doubt built in the same fashion</a:t>
            </a:r>
          </a:p>
          <a:p>
            <a:r>
              <a:rPr lang="en-US" sz="2400" b="1" dirty="0"/>
              <a:t>Until Samson brought down the house</a:t>
            </a:r>
          </a:p>
        </p:txBody>
      </p:sp>
      <p:pic>
        <p:nvPicPr>
          <p:cNvPr id="5" name="Picture 4">
            <a:extLst>
              <a:ext uri="{FF2B5EF4-FFF2-40B4-BE49-F238E27FC236}">
                <a16:creationId xmlns:a16="http://schemas.microsoft.com/office/drawing/2014/main" id="{E6620B88-6FF3-4742-B2B1-87A231F7DC8B}"/>
              </a:ext>
            </a:extLst>
          </p:cNvPr>
          <p:cNvPicPr>
            <a:picLocks noChangeAspect="1"/>
          </p:cNvPicPr>
          <p:nvPr/>
        </p:nvPicPr>
        <p:blipFill>
          <a:blip r:embed="rId2"/>
          <a:stretch>
            <a:fillRect/>
          </a:stretch>
        </p:blipFill>
        <p:spPr>
          <a:xfrm>
            <a:off x="7516813" y="1511227"/>
            <a:ext cx="4687887" cy="2877608"/>
          </a:xfrm>
          <a:prstGeom prst="rect">
            <a:avLst/>
          </a:prstGeom>
        </p:spPr>
      </p:pic>
      <p:pic>
        <p:nvPicPr>
          <p:cNvPr id="6" name="Picture 5">
            <a:extLst>
              <a:ext uri="{FF2B5EF4-FFF2-40B4-BE49-F238E27FC236}">
                <a16:creationId xmlns:a16="http://schemas.microsoft.com/office/drawing/2014/main" id="{40A7E952-B0FE-4E1A-814B-76D705697A26}"/>
              </a:ext>
            </a:extLst>
          </p:cNvPr>
          <p:cNvPicPr>
            <a:picLocks noChangeAspect="1"/>
          </p:cNvPicPr>
          <p:nvPr/>
        </p:nvPicPr>
        <p:blipFill>
          <a:blip r:embed="rId3"/>
          <a:stretch>
            <a:fillRect/>
          </a:stretch>
        </p:blipFill>
        <p:spPr>
          <a:xfrm>
            <a:off x="7698523" y="4491215"/>
            <a:ext cx="4112477" cy="3249860"/>
          </a:xfrm>
          <a:prstGeom prst="rect">
            <a:avLst/>
          </a:prstGeom>
        </p:spPr>
      </p:pic>
    </p:spTree>
    <p:extLst>
      <p:ext uri="{BB962C8B-B14F-4D97-AF65-F5344CB8AC3E}">
        <p14:creationId xmlns:p14="http://schemas.microsoft.com/office/powerpoint/2010/main" val="324250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anim calcmode="lin" valueType="num">
                                      <p:cBhvr>
                                        <p:cTn id="3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Specific Incidents and People</a:t>
            </a:r>
          </a:p>
        </p:txBody>
      </p:sp>
      <p:sp>
        <p:nvSpPr>
          <p:cNvPr id="4" name="Content Placeholder 3">
            <a:extLst>
              <a:ext uri="{FF2B5EF4-FFF2-40B4-BE49-F238E27FC236}">
                <a16:creationId xmlns:a16="http://schemas.microsoft.com/office/drawing/2014/main" id="{41DF24C3-3C54-435B-B24E-0E08B9098B11}"/>
              </a:ext>
            </a:extLst>
          </p:cNvPr>
          <p:cNvSpPr>
            <a:spLocks noGrp="1"/>
          </p:cNvSpPr>
          <p:nvPr>
            <p:ph idx="1"/>
          </p:nvPr>
        </p:nvSpPr>
        <p:spPr>
          <a:xfrm>
            <a:off x="2589212" y="2133600"/>
            <a:ext cx="6834188" cy="3777622"/>
          </a:xfrm>
        </p:spPr>
        <p:txBody>
          <a:bodyPr>
            <a:noAutofit/>
          </a:bodyPr>
          <a:lstStyle/>
          <a:p>
            <a:r>
              <a:rPr lang="en-US" sz="2000" b="1" dirty="0"/>
              <a:t>This temple was not destroyed by a Biblical judge but by another Biblical event</a:t>
            </a:r>
          </a:p>
          <a:p>
            <a:r>
              <a:rPr lang="en-US" sz="2000" b="1" dirty="0"/>
              <a:t>It was flattened by an earthquake that scientists estimate at an 8 on the Richter scale</a:t>
            </a:r>
          </a:p>
          <a:p>
            <a:r>
              <a:rPr lang="en-US" sz="2000" b="1" dirty="0"/>
              <a:t>Two prophets wrote about this big quake</a:t>
            </a:r>
          </a:p>
          <a:p>
            <a:r>
              <a:rPr lang="en-US" sz="2000" b="1" dirty="0"/>
              <a:t>“The words of Amos, who was among the sheepbreeders of Tekoa, which he saw concerning Israel in the days of Uzziah king of Judah, and in the days of Jeroboam the son of Joash, king of Israel, two years before the earthquake.” (Amos 1:1)</a:t>
            </a:r>
          </a:p>
          <a:p>
            <a:r>
              <a:rPr lang="en-US" sz="2000" b="1" dirty="0"/>
              <a:t>Isaiah may have also referred to it in chapters 2 &amp; 6</a:t>
            </a:r>
          </a:p>
        </p:txBody>
      </p:sp>
      <p:pic>
        <p:nvPicPr>
          <p:cNvPr id="9222" name="Picture 6" descr="Image result for images of philistine temple in gath">
            <a:extLst>
              <a:ext uri="{FF2B5EF4-FFF2-40B4-BE49-F238E27FC236}">
                <a16:creationId xmlns:a16="http://schemas.microsoft.com/office/drawing/2014/main" id="{D474528E-1F6B-4BA7-B3DF-EB8E73D6C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3362" y="2314189"/>
            <a:ext cx="3068638" cy="204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08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Specific Incidents and People</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a:xfrm>
            <a:off x="2589212" y="2133600"/>
            <a:ext cx="6630988" cy="4724400"/>
          </a:xfrm>
        </p:spPr>
        <p:txBody>
          <a:bodyPr>
            <a:normAutofit/>
          </a:bodyPr>
          <a:lstStyle/>
          <a:p>
            <a:r>
              <a:rPr lang="en-US" sz="2000" b="1" dirty="0"/>
              <a:t>The first ever Philistine cemetery was also discovered at Gath</a:t>
            </a:r>
          </a:p>
          <a:p>
            <a:r>
              <a:rPr lang="en-US" sz="2000" b="1" dirty="0"/>
              <a:t>DNA was extracted from several of the skeletons</a:t>
            </a:r>
          </a:p>
          <a:p>
            <a:r>
              <a:rPr lang="en-US" sz="2000" b="1" dirty="0"/>
              <a:t>It proved that the Philistines originated from the Aegean region, especially from the primary island in that area, Crete</a:t>
            </a:r>
          </a:p>
          <a:p>
            <a:r>
              <a:rPr lang="en-US" sz="2000" b="1" dirty="0"/>
              <a:t>The Scripture says:</a:t>
            </a:r>
          </a:p>
          <a:p>
            <a:r>
              <a:rPr lang="en-US" sz="2000" b="1" dirty="0"/>
              <a:t>“Israel, I am the </a:t>
            </a:r>
            <a:r>
              <a:rPr lang="en-US" sz="2000" b="1" cap="small" dirty="0"/>
              <a:t>Lord</a:t>
            </a:r>
            <a:r>
              <a:rPr lang="en-US" sz="2000" b="1" dirty="0"/>
              <a:t> God, and the Ethiopians are no less important to me than you are. I brought you out of Egypt, but I also brought the Philistines from Crete and the Arameans from Kir. (Amos 9:7 CEV)</a:t>
            </a:r>
          </a:p>
        </p:txBody>
      </p:sp>
      <p:pic>
        <p:nvPicPr>
          <p:cNvPr id="4" name="Picture 3">
            <a:extLst>
              <a:ext uri="{FF2B5EF4-FFF2-40B4-BE49-F238E27FC236}">
                <a16:creationId xmlns:a16="http://schemas.microsoft.com/office/drawing/2014/main" id="{994AB2D4-891C-4B7E-8B3A-D58F803F004F}"/>
              </a:ext>
            </a:extLst>
          </p:cNvPr>
          <p:cNvPicPr>
            <a:picLocks noChangeAspect="1"/>
          </p:cNvPicPr>
          <p:nvPr/>
        </p:nvPicPr>
        <p:blipFill>
          <a:blip r:embed="rId2"/>
          <a:stretch>
            <a:fillRect/>
          </a:stretch>
        </p:blipFill>
        <p:spPr>
          <a:xfrm>
            <a:off x="9265666" y="2293518"/>
            <a:ext cx="2926334" cy="1646063"/>
          </a:xfrm>
          <a:prstGeom prst="rect">
            <a:avLst/>
          </a:prstGeom>
        </p:spPr>
      </p:pic>
      <p:pic>
        <p:nvPicPr>
          <p:cNvPr id="5" name="Picture 4">
            <a:extLst>
              <a:ext uri="{FF2B5EF4-FFF2-40B4-BE49-F238E27FC236}">
                <a16:creationId xmlns:a16="http://schemas.microsoft.com/office/drawing/2014/main" id="{CFF99955-D686-4F36-87C1-75B69D43D687}"/>
              </a:ext>
            </a:extLst>
          </p:cNvPr>
          <p:cNvPicPr>
            <a:picLocks noChangeAspect="1"/>
          </p:cNvPicPr>
          <p:nvPr/>
        </p:nvPicPr>
        <p:blipFill>
          <a:blip r:embed="rId3"/>
          <a:stretch>
            <a:fillRect/>
          </a:stretch>
        </p:blipFill>
        <p:spPr>
          <a:xfrm>
            <a:off x="9265666" y="4330676"/>
            <a:ext cx="2861947" cy="1498098"/>
          </a:xfrm>
          <a:prstGeom prst="rect">
            <a:avLst/>
          </a:prstGeom>
        </p:spPr>
      </p:pic>
    </p:spTree>
    <p:extLst>
      <p:ext uri="{BB962C8B-B14F-4D97-AF65-F5344CB8AC3E}">
        <p14:creationId xmlns:p14="http://schemas.microsoft.com/office/powerpoint/2010/main" val="95991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F2F4-2962-40FE-98F1-5A2DC4F6CC18}"/>
              </a:ext>
            </a:extLst>
          </p:cNvPr>
          <p:cNvSpPr>
            <a:spLocks noGrp="1"/>
          </p:cNvSpPr>
          <p:nvPr>
            <p:ph type="title"/>
          </p:nvPr>
        </p:nvSpPr>
        <p:spPr/>
        <p:txBody>
          <a:bodyPr/>
          <a:lstStyle/>
          <a:p>
            <a:r>
              <a:rPr lang="en-US" b="1" dirty="0"/>
              <a:t>Specific Incidents and People</a:t>
            </a:r>
          </a:p>
        </p:txBody>
      </p:sp>
      <p:sp>
        <p:nvSpPr>
          <p:cNvPr id="3" name="Content Placeholder 2">
            <a:extLst>
              <a:ext uri="{FF2B5EF4-FFF2-40B4-BE49-F238E27FC236}">
                <a16:creationId xmlns:a16="http://schemas.microsoft.com/office/drawing/2014/main" id="{E1F5F039-C799-4EFA-9B77-BF441FE2F9C7}"/>
              </a:ext>
            </a:extLst>
          </p:cNvPr>
          <p:cNvSpPr>
            <a:spLocks noGrp="1"/>
          </p:cNvSpPr>
          <p:nvPr>
            <p:ph idx="1"/>
          </p:nvPr>
        </p:nvSpPr>
        <p:spPr/>
        <p:txBody>
          <a:bodyPr>
            <a:normAutofit/>
          </a:bodyPr>
          <a:lstStyle/>
          <a:p>
            <a:r>
              <a:rPr lang="en-US" sz="2400" b="1" dirty="0"/>
              <a:t>“Before the king of Egypt attacked the town of Gaza, the </a:t>
            </a:r>
            <a:r>
              <a:rPr lang="en-US" sz="2400" b="1" cap="small" dirty="0"/>
              <a:t>Lord</a:t>
            </a:r>
            <a:r>
              <a:rPr lang="en-US" sz="2400" b="1" dirty="0"/>
              <a:t> told me to say to the Philistines: … You refugees from Crete,</a:t>
            </a:r>
            <a:r>
              <a:rPr lang="en-US" sz="2400" b="1" baseline="30000" dirty="0"/>
              <a:t> </a:t>
            </a:r>
            <a:r>
              <a:rPr lang="en-US" sz="2400" b="1" dirty="0"/>
              <a:t>your time has now come, and I will destroy you. None of you will be left to help the cities of Tyre and Sidon.” (Jeremiah 47:1, 4 CEV)</a:t>
            </a:r>
          </a:p>
          <a:p>
            <a:r>
              <a:rPr lang="en-US" sz="2400" b="1" dirty="0"/>
              <a:t>(They could have saved a lot of money on their subscription to Ancestry.com!)</a:t>
            </a:r>
          </a:p>
          <a:p>
            <a:r>
              <a:rPr lang="en-US" sz="2400" b="1" dirty="0"/>
              <a:t>The modern science of DNA testing has also made other interesting discoveries</a:t>
            </a:r>
          </a:p>
        </p:txBody>
      </p:sp>
    </p:spTree>
    <p:extLst>
      <p:ext uri="{BB962C8B-B14F-4D97-AF65-F5344CB8AC3E}">
        <p14:creationId xmlns:p14="http://schemas.microsoft.com/office/powerpoint/2010/main" val="48396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75EA-3E30-4100-8562-DE9057577553}"/>
              </a:ext>
            </a:extLst>
          </p:cNvPr>
          <p:cNvSpPr>
            <a:spLocks noGrp="1"/>
          </p:cNvSpPr>
          <p:nvPr>
            <p:ph type="title"/>
          </p:nvPr>
        </p:nvSpPr>
        <p:spPr/>
        <p:txBody>
          <a:bodyPr/>
          <a:lstStyle/>
          <a:p>
            <a:r>
              <a:rPr lang="en-US" b="1" dirty="0"/>
              <a:t>Specific Incidents and People</a:t>
            </a:r>
          </a:p>
        </p:txBody>
      </p:sp>
      <p:sp>
        <p:nvSpPr>
          <p:cNvPr id="3" name="Content Placeholder 2">
            <a:extLst>
              <a:ext uri="{FF2B5EF4-FFF2-40B4-BE49-F238E27FC236}">
                <a16:creationId xmlns:a16="http://schemas.microsoft.com/office/drawing/2014/main" id="{22C445CE-BFD8-4FE4-94CA-80C90AB4DCC5}"/>
              </a:ext>
            </a:extLst>
          </p:cNvPr>
          <p:cNvSpPr>
            <a:spLocks noGrp="1"/>
          </p:cNvSpPr>
          <p:nvPr>
            <p:ph idx="1"/>
          </p:nvPr>
        </p:nvSpPr>
        <p:spPr>
          <a:xfrm>
            <a:off x="2589212" y="2133600"/>
            <a:ext cx="5090438" cy="3777622"/>
          </a:xfrm>
        </p:spPr>
        <p:txBody>
          <a:bodyPr>
            <a:normAutofit/>
          </a:bodyPr>
          <a:lstStyle/>
          <a:p>
            <a:r>
              <a:rPr lang="en-US" sz="2200" b="1" dirty="0"/>
              <a:t>Researchers sequenced the DNA genomes of 5 Canaanite skeletons found outside ancient Sidon</a:t>
            </a:r>
          </a:p>
          <a:p>
            <a:r>
              <a:rPr lang="en-US" sz="2200" b="1" dirty="0"/>
              <a:t>They then tested 99 Lebanese individuals and found that 90% of their DNA comes from the Canaanites</a:t>
            </a:r>
          </a:p>
          <a:p>
            <a:r>
              <a:rPr lang="en-US" sz="2200" b="1" dirty="0"/>
              <a:t>Skeptics were quick to crow that science had disproven the Bible</a:t>
            </a:r>
          </a:p>
        </p:txBody>
      </p:sp>
      <p:pic>
        <p:nvPicPr>
          <p:cNvPr id="4" name="Picture 3">
            <a:extLst>
              <a:ext uri="{FF2B5EF4-FFF2-40B4-BE49-F238E27FC236}">
                <a16:creationId xmlns:a16="http://schemas.microsoft.com/office/drawing/2014/main" id="{DA4831A7-434D-4AF8-8222-5B34A8BF0900}"/>
              </a:ext>
            </a:extLst>
          </p:cNvPr>
          <p:cNvPicPr>
            <a:picLocks noChangeAspect="1"/>
          </p:cNvPicPr>
          <p:nvPr/>
        </p:nvPicPr>
        <p:blipFill>
          <a:blip r:embed="rId2"/>
          <a:stretch>
            <a:fillRect/>
          </a:stretch>
        </p:blipFill>
        <p:spPr>
          <a:xfrm>
            <a:off x="7679650" y="4318000"/>
            <a:ext cx="4512349" cy="2540000"/>
          </a:xfrm>
          <a:prstGeom prst="rect">
            <a:avLst/>
          </a:prstGeom>
        </p:spPr>
      </p:pic>
      <p:pic>
        <p:nvPicPr>
          <p:cNvPr id="5" name="Picture 4">
            <a:extLst>
              <a:ext uri="{FF2B5EF4-FFF2-40B4-BE49-F238E27FC236}">
                <a16:creationId xmlns:a16="http://schemas.microsoft.com/office/drawing/2014/main" id="{4A376A98-1AD7-4E8B-A560-33BBCECF8DAD}"/>
              </a:ext>
            </a:extLst>
          </p:cNvPr>
          <p:cNvPicPr>
            <a:picLocks noChangeAspect="1"/>
          </p:cNvPicPr>
          <p:nvPr/>
        </p:nvPicPr>
        <p:blipFill>
          <a:blip r:embed="rId3"/>
          <a:stretch>
            <a:fillRect/>
          </a:stretch>
        </p:blipFill>
        <p:spPr>
          <a:xfrm>
            <a:off x="7679650" y="1663699"/>
            <a:ext cx="4842522" cy="2540001"/>
          </a:xfrm>
          <a:prstGeom prst="rect">
            <a:avLst/>
          </a:prstGeom>
        </p:spPr>
      </p:pic>
    </p:spTree>
    <p:extLst>
      <p:ext uri="{BB962C8B-B14F-4D97-AF65-F5344CB8AC3E}">
        <p14:creationId xmlns:p14="http://schemas.microsoft.com/office/powerpoint/2010/main" val="220506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5C408-E67D-473B-BC15-7F0EF542F5DB}"/>
              </a:ext>
            </a:extLst>
          </p:cNvPr>
          <p:cNvSpPr>
            <a:spLocks noGrp="1"/>
          </p:cNvSpPr>
          <p:nvPr>
            <p:ph type="title"/>
          </p:nvPr>
        </p:nvSpPr>
        <p:spPr/>
        <p:txBody>
          <a:bodyPr/>
          <a:lstStyle/>
          <a:p>
            <a:r>
              <a:rPr lang="en-US" b="1" dirty="0"/>
              <a:t>The Bible and History</a:t>
            </a:r>
          </a:p>
        </p:txBody>
      </p:sp>
      <p:sp>
        <p:nvSpPr>
          <p:cNvPr id="3" name="Content Placeholder 2">
            <a:extLst>
              <a:ext uri="{FF2B5EF4-FFF2-40B4-BE49-F238E27FC236}">
                <a16:creationId xmlns:a16="http://schemas.microsoft.com/office/drawing/2014/main" id="{E2599652-0907-452E-B22C-FDD34C22A319}"/>
              </a:ext>
            </a:extLst>
          </p:cNvPr>
          <p:cNvSpPr>
            <a:spLocks noGrp="1"/>
          </p:cNvSpPr>
          <p:nvPr>
            <p:ph idx="1"/>
          </p:nvPr>
        </p:nvSpPr>
        <p:spPr/>
        <p:txBody>
          <a:bodyPr/>
          <a:lstStyle/>
          <a:p>
            <a:r>
              <a:rPr lang="en-US" sz="2400" b="1" dirty="0"/>
              <a:t>While the Bible is not a history book, it is a book rooted in history</a:t>
            </a:r>
          </a:p>
          <a:p>
            <a:r>
              <a:rPr lang="en-US" sz="2400" b="1" dirty="0"/>
              <a:t>“Christianity is a very historical religion – it makes specific claims that are open to testing.” – Lee Strobel</a:t>
            </a:r>
          </a:p>
          <a:p>
            <a:r>
              <a:rPr lang="en-US" sz="2400" b="1" dirty="0"/>
              <a:t>Our God stepped into our history and made Himself known to us through His actions from the very beginning</a:t>
            </a:r>
          </a:p>
          <a:p>
            <a:r>
              <a:rPr lang="en-US" sz="2400" b="1" dirty="0"/>
              <a:t>If the historic record He left for us is not accurate and reliable, then how can we depend on anything that it is purported to have come from Him?</a:t>
            </a:r>
          </a:p>
          <a:p>
            <a:endParaRPr lang="en-US" dirty="0"/>
          </a:p>
        </p:txBody>
      </p:sp>
    </p:spTree>
    <p:extLst>
      <p:ext uri="{BB962C8B-B14F-4D97-AF65-F5344CB8AC3E}">
        <p14:creationId xmlns:p14="http://schemas.microsoft.com/office/powerpoint/2010/main" val="269626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75EA-3E30-4100-8562-DE9057577553}"/>
              </a:ext>
            </a:extLst>
          </p:cNvPr>
          <p:cNvSpPr>
            <a:spLocks noGrp="1"/>
          </p:cNvSpPr>
          <p:nvPr>
            <p:ph type="title"/>
          </p:nvPr>
        </p:nvSpPr>
        <p:spPr/>
        <p:txBody>
          <a:bodyPr/>
          <a:lstStyle/>
          <a:p>
            <a:r>
              <a:rPr lang="en-US" b="1" dirty="0"/>
              <a:t>Specific Incidents and People</a:t>
            </a:r>
          </a:p>
        </p:txBody>
      </p:sp>
      <p:sp>
        <p:nvSpPr>
          <p:cNvPr id="3" name="Content Placeholder 2">
            <a:extLst>
              <a:ext uri="{FF2B5EF4-FFF2-40B4-BE49-F238E27FC236}">
                <a16:creationId xmlns:a16="http://schemas.microsoft.com/office/drawing/2014/main" id="{22C445CE-BFD8-4FE4-94CA-80C90AB4DCC5}"/>
              </a:ext>
            </a:extLst>
          </p:cNvPr>
          <p:cNvSpPr>
            <a:spLocks noGrp="1"/>
          </p:cNvSpPr>
          <p:nvPr>
            <p:ph idx="1"/>
          </p:nvPr>
        </p:nvSpPr>
        <p:spPr/>
        <p:txBody>
          <a:bodyPr>
            <a:normAutofit/>
          </a:bodyPr>
          <a:lstStyle/>
          <a:p>
            <a:r>
              <a:rPr lang="en-US" sz="2400" b="1" dirty="0"/>
              <a:t>Quite the contrary – it actually proves the Biblical record</a:t>
            </a:r>
          </a:p>
          <a:p>
            <a:r>
              <a:rPr lang="en-US" sz="2400" b="1" dirty="0"/>
              <a:t>Judges chapter 1 lists all the places that the Israelites failed to take from the Canaanites (and it is a long list!)</a:t>
            </a:r>
          </a:p>
          <a:p>
            <a:r>
              <a:rPr lang="en-US" sz="2400" b="1" dirty="0"/>
              <a:t>Verse 31 says: “Nor did Asher drive out the inhabitants of Acco or the inhabitants of Sidon, or of Ahlab, Achzib, Helbah, Aphik, or Rehob.”</a:t>
            </a:r>
          </a:p>
          <a:p>
            <a:r>
              <a:rPr lang="en-US" sz="2400" b="1" dirty="0"/>
              <a:t>So if the Canaanites were living in Sidon 3,500 years ago it should be no surprise that they are still living there today!</a:t>
            </a:r>
          </a:p>
        </p:txBody>
      </p:sp>
    </p:spTree>
    <p:extLst>
      <p:ext uri="{BB962C8B-B14F-4D97-AF65-F5344CB8AC3E}">
        <p14:creationId xmlns:p14="http://schemas.microsoft.com/office/powerpoint/2010/main" val="216884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75EA-3E30-4100-8562-DE9057577553}"/>
              </a:ext>
            </a:extLst>
          </p:cNvPr>
          <p:cNvSpPr>
            <a:spLocks noGrp="1"/>
          </p:cNvSpPr>
          <p:nvPr>
            <p:ph type="title"/>
          </p:nvPr>
        </p:nvSpPr>
        <p:spPr/>
        <p:txBody>
          <a:bodyPr/>
          <a:lstStyle/>
          <a:p>
            <a:r>
              <a:rPr lang="en-US" b="1" dirty="0"/>
              <a:t>Specific Incidents and People</a:t>
            </a:r>
          </a:p>
        </p:txBody>
      </p:sp>
      <p:sp>
        <p:nvSpPr>
          <p:cNvPr id="3" name="Content Placeholder 2">
            <a:extLst>
              <a:ext uri="{FF2B5EF4-FFF2-40B4-BE49-F238E27FC236}">
                <a16:creationId xmlns:a16="http://schemas.microsoft.com/office/drawing/2014/main" id="{22C445CE-BFD8-4FE4-94CA-80C90AB4DCC5}"/>
              </a:ext>
            </a:extLst>
          </p:cNvPr>
          <p:cNvSpPr>
            <a:spLocks noGrp="1"/>
          </p:cNvSpPr>
          <p:nvPr>
            <p:ph idx="1"/>
          </p:nvPr>
        </p:nvSpPr>
        <p:spPr/>
        <p:txBody>
          <a:bodyPr>
            <a:noAutofit/>
          </a:bodyPr>
          <a:lstStyle/>
          <a:p>
            <a:r>
              <a:rPr lang="en-US" sz="2200" b="1" dirty="0"/>
              <a:t>More than that, it reinforces the true character and nature of our God</a:t>
            </a:r>
          </a:p>
          <a:p>
            <a:r>
              <a:rPr lang="en-US" sz="2200" b="1" dirty="0"/>
              <a:t>“The Lord is not slack concerning </a:t>
            </a:r>
            <a:r>
              <a:rPr lang="en-US" sz="2200" b="1" i="1" dirty="0"/>
              <a:t>His</a:t>
            </a:r>
            <a:r>
              <a:rPr lang="en-US" sz="2200" b="1" dirty="0"/>
              <a:t> promise, as some count slackness, but is longsuffering toward us, not willing that any should perish but that all should come to repentance.” (2</a:t>
            </a:r>
            <a:r>
              <a:rPr lang="en-US" sz="2200" b="1" baseline="30000" dirty="0"/>
              <a:t>nd</a:t>
            </a:r>
            <a:r>
              <a:rPr lang="en-US" sz="2200" b="1" dirty="0"/>
              <a:t> Peter 3:9)</a:t>
            </a:r>
          </a:p>
          <a:p>
            <a:r>
              <a:rPr lang="en-US" sz="2200" b="1" dirty="0"/>
              <a:t>Even in the Scriptural record there were Canaanites who realized who God was such as the Gibeonites and Rahab</a:t>
            </a:r>
          </a:p>
          <a:p>
            <a:r>
              <a:rPr lang="en-US" sz="2200" b="1" dirty="0"/>
              <a:t>But in the modern era, until the rise of the radical Islamicists, Lebanon had the largest Christian community in the Middle East</a:t>
            </a:r>
          </a:p>
        </p:txBody>
      </p:sp>
    </p:spTree>
    <p:extLst>
      <p:ext uri="{BB962C8B-B14F-4D97-AF65-F5344CB8AC3E}">
        <p14:creationId xmlns:p14="http://schemas.microsoft.com/office/powerpoint/2010/main" val="182783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4B78-7494-41DF-AE0C-13A85A5F4A03}"/>
              </a:ext>
            </a:extLst>
          </p:cNvPr>
          <p:cNvSpPr>
            <a:spLocks noGrp="1"/>
          </p:cNvSpPr>
          <p:nvPr>
            <p:ph type="ctrTitle"/>
          </p:nvPr>
        </p:nvSpPr>
        <p:spPr/>
        <p:txBody>
          <a:bodyPr/>
          <a:lstStyle/>
          <a:p>
            <a:r>
              <a:rPr lang="en-US" b="1" dirty="0"/>
              <a:t>The Historical Accuracy of the Bible</a:t>
            </a:r>
          </a:p>
        </p:txBody>
      </p:sp>
      <p:sp>
        <p:nvSpPr>
          <p:cNvPr id="3" name="Subtitle 2">
            <a:extLst>
              <a:ext uri="{FF2B5EF4-FFF2-40B4-BE49-F238E27FC236}">
                <a16:creationId xmlns:a16="http://schemas.microsoft.com/office/drawing/2014/main" id="{E37DD006-1458-4C50-843F-5E42619BCCB2}"/>
              </a:ext>
            </a:extLst>
          </p:cNvPr>
          <p:cNvSpPr>
            <a:spLocks noGrp="1"/>
          </p:cNvSpPr>
          <p:nvPr>
            <p:ph type="subTitle" idx="1"/>
          </p:nvPr>
        </p:nvSpPr>
        <p:spPr/>
        <p:txBody>
          <a:bodyPr>
            <a:normAutofit/>
          </a:bodyPr>
          <a:lstStyle/>
          <a:p>
            <a:r>
              <a:rPr lang="en-US" sz="3200" b="1" dirty="0"/>
              <a:t>Part Two – The New Testament</a:t>
            </a:r>
          </a:p>
        </p:txBody>
      </p:sp>
    </p:spTree>
    <p:extLst>
      <p:ext uri="{BB962C8B-B14F-4D97-AF65-F5344CB8AC3E}">
        <p14:creationId xmlns:p14="http://schemas.microsoft.com/office/powerpoint/2010/main" val="38700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p:txBody>
          <a:bodyPr>
            <a:normAutofit/>
          </a:bodyPr>
          <a:lstStyle/>
          <a:p>
            <a:r>
              <a:rPr lang="en-US" sz="2400" b="1" dirty="0"/>
              <a:t>As mentioned, the Bible is unique among the books claiming to be inspired revelations in several ways</a:t>
            </a:r>
          </a:p>
          <a:p>
            <a:r>
              <a:rPr lang="en-US" sz="2400" b="1" dirty="0"/>
              <a:t>The most outstanding is that it is a book of prophecy</a:t>
            </a:r>
          </a:p>
          <a:p>
            <a:r>
              <a:rPr lang="en-US" sz="2400" b="1" dirty="0"/>
              <a:t>But in this area of historicity, it is unparalleled</a:t>
            </a:r>
          </a:p>
          <a:p>
            <a:r>
              <a:rPr lang="en-US" sz="2400" b="1" dirty="0"/>
              <a:t>To prove its superiority, lets compare it with another book that claims to be a gospel of Jesus Christ and purports to record historical events from </a:t>
            </a:r>
            <a:r>
              <a:rPr lang="en-US" sz="2400" b="1" i="1" dirty="0"/>
              <a:t>ca. </a:t>
            </a:r>
            <a:r>
              <a:rPr lang="en-US" sz="2400" b="1" dirty="0"/>
              <a:t>2200 B.C. to A.D. 421</a:t>
            </a:r>
          </a:p>
        </p:txBody>
      </p:sp>
    </p:spTree>
    <p:extLst>
      <p:ext uri="{BB962C8B-B14F-4D97-AF65-F5344CB8AC3E}">
        <p14:creationId xmlns:p14="http://schemas.microsoft.com/office/powerpoint/2010/main" val="83352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2" y="2133600"/>
            <a:ext cx="6369258" cy="3777622"/>
          </a:xfrm>
        </p:spPr>
        <p:txBody>
          <a:bodyPr>
            <a:normAutofit/>
          </a:bodyPr>
          <a:lstStyle/>
          <a:p>
            <a:r>
              <a:rPr lang="en-US" sz="2200" b="1" dirty="0"/>
              <a:t>I refer, of course, to The Book of Mormon</a:t>
            </a:r>
          </a:p>
          <a:p>
            <a:r>
              <a:rPr lang="en-US" sz="2200" b="1" dirty="0"/>
              <a:t>The Book of Mormon reportedly contains the stories of three different groups which sailed to the Americas from the Middle East</a:t>
            </a:r>
          </a:p>
          <a:p>
            <a:r>
              <a:rPr lang="en-US" sz="2200" b="1" dirty="0"/>
              <a:t>The story of Jaredites, as told in the Book of Ether, came to the new world at the time of the tower of Babel</a:t>
            </a:r>
          </a:p>
          <a:p>
            <a:r>
              <a:rPr lang="en-US" sz="2200" b="1" dirty="0"/>
              <a:t>They were instructed to build eight barges</a:t>
            </a:r>
          </a:p>
          <a:p>
            <a:r>
              <a:rPr lang="en-US" sz="2200" b="1" dirty="0"/>
              <a:t>Their journey took 344 days</a:t>
            </a:r>
          </a:p>
          <a:p>
            <a:endParaRPr lang="en-US" dirty="0"/>
          </a:p>
        </p:txBody>
      </p:sp>
      <p:pic>
        <p:nvPicPr>
          <p:cNvPr id="1026" name="Picture 2">
            <a:extLst>
              <a:ext uri="{FF2B5EF4-FFF2-40B4-BE49-F238E27FC236}">
                <a16:creationId xmlns:a16="http://schemas.microsoft.com/office/drawing/2014/main" id="{EAC19483-2AAB-4175-92E6-753B6CC5B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008" y="2133600"/>
            <a:ext cx="2663687" cy="383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1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fltVal val="0"/>
                                          </p:val>
                                        </p:tav>
                                        <p:tav tm="100000">
                                          <p:val>
                                            <p:strVal val="#ppt_w"/>
                                          </p:val>
                                        </p:tav>
                                      </p:tavLst>
                                    </p:anim>
                                    <p:anim calcmode="lin" valueType="num">
                                      <p:cBhvr>
                                        <p:cTn id="15" dur="1000" fill="hold"/>
                                        <p:tgtEl>
                                          <p:spTgt spid="1026"/>
                                        </p:tgtEl>
                                        <p:attrNameLst>
                                          <p:attrName>ppt_h</p:attrName>
                                        </p:attrNameLst>
                                      </p:cBhvr>
                                      <p:tavLst>
                                        <p:tav tm="0">
                                          <p:val>
                                            <p:fltVal val="0"/>
                                          </p:val>
                                        </p:tav>
                                        <p:tav tm="100000">
                                          <p:val>
                                            <p:strVal val="#ppt_h"/>
                                          </p:val>
                                        </p:tav>
                                      </p:tavLst>
                                    </p:anim>
                                    <p:anim calcmode="lin" valueType="num">
                                      <p:cBhvr>
                                        <p:cTn id="16" dur="1000" fill="hold"/>
                                        <p:tgtEl>
                                          <p:spTgt spid="1026"/>
                                        </p:tgtEl>
                                        <p:attrNameLst>
                                          <p:attrName>style.rotation</p:attrName>
                                        </p:attrNameLst>
                                      </p:cBhvr>
                                      <p:tavLst>
                                        <p:tav tm="0">
                                          <p:val>
                                            <p:fltVal val="90"/>
                                          </p:val>
                                        </p:tav>
                                        <p:tav tm="100000">
                                          <p:val>
                                            <p:fltVal val="0"/>
                                          </p:val>
                                        </p:tav>
                                      </p:tavLst>
                                    </p:anim>
                                    <p:animEffect transition="in" filter="fade">
                                      <p:cBhvr>
                                        <p:cTn id="17" dur="10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p:txBody>
          <a:bodyPr/>
          <a:lstStyle/>
          <a:p>
            <a:r>
              <a:rPr lang="en-US" sz="2000" b="1" dirty="0"/>
              <a:t>After years of occupying the land and numbering in the millions, their civilization was destroyed by war</a:t>
            </a:r>
          </a:p>
          <a:p>
            <a:r>
              <a:rPr lang="en-US" sz="2000" b="1" dirty="0"/>
              <a:t>The last survivor, Coriantumr, was found by the Mulekites sometime before 200 B.C.</a:t>
            </a:r>
          </a:p>
          <a:p>
            <a:r>
              <a:rPr lang="en-US" sz="2000" b="1" dirty="0"/>
              <a:t>The Mulekites came to America from Jerusalem in 586 B.C. led by the last living son of Zedekiah, Mulek</a:t>
            </a:r>
          </a:p>
          <a:p>
            <a:r>
              <a:rPr lang="en-US" sz="2000" b="1" dirty="0"/>
              <a:t>Although they lived in America during the same period as the Nephites and Lamanites, they did not encounter them until around 200 B.C. </a:t>
            </a:r>
          </a:p>
          <a:p>
            <a:r>
              <a:rPr lang="en-US" sz="2000" b="1" dirty="0"/>
              <a:t>They then became amalgamated with the Nephites</a:t>
            </a:r>
          </a:p>
          <a:p>
            <a:endParaRPr lang="en-US" dirty="0"/>
          </a:p>
        </p:txBody>
      </p:sp>
    </p:spTree>
    <p:extLst>
      <p:ext uri="{BB962C8B-B14F-4D97-AF65-F5344CB8AC3E}">
        <p14:creationId xmlns:p14="http://schemas.microsoft.com/office/powerpoint/2010/main" val="61964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p:txBody>
          <a:bodyPr/>
          <a:lstStyle/>
          <a:p>
            <a:r>
              <a:rPr lang="en-US" sz="2000" b="1" dirty="0"/>
              <a:t>The two main groups in the Book of Mormon are the Nephites and the Lamanites</a:t>
            </a:r>
          </a:p>
          <a:p>
            <a:r>
              <a:rPr lang="en-US" sz="2000" b="1" dirty="0"/>
              <a:t>The story tells of a family group led by an Israelite prophet named Lehi who had been warned by God to flee Jerusalem at 600 B.C. </a:t>
            </a:r>
          </a:p>
          <a:p>
            <a:r>
              <a:rPr lang="en-US" sz="2000" b="1" dirty="0"/>
              <a:t>He and his family make their way to the southern part of Arabia where they build a ship to sail across the Pacific Ocean to America</a:t>
            </a:r>
          </a:p>
          <a:p>
            <a:r>
              <a:rPr lang="en-US" sz="2000" b="1" dirty="0"/>
              <a:t>Two of his sons, Nephi and Laman struggle for leadership</a:t>
            </a:r>
          </a:p>
          <a:p>
            <a:r>
              <a:rPr lang="en-US" sz="2000" b="1" dirty="0"/>
              <a:t>This leads to the division of the group into two warring factions, the Nephites (usually the good guys) and Lamanites (usually the bad guys)</a:t>
            </a:r>
          </a:p>
          <a:p>
            <a:endParaRPr lang="en-US" dirty="0"/>
          </a:p>
        </p:txBody>
      </p:sp>
    </p:spTree>
    <p:extLst>
      <p:ext uri="{BB962C8B-B14F-4D97-AF65-F5344CB8AC3E}">
        <p14:creationId xmlns:p14="http://schemas.microsoft.com/office/powerpoint/2010/main" val="92553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2" y="2133600"/>
            <a:ext cx="5240338" cy="3777622"/>
          </a:xfrm>
        </p:spPr>
        <p:txBody>
          <a:bodyPr>
            <a:noAutofit/>
          </a:bodyPr>
          <a:lstStyle/>
          <a:p>
            <a:r>
              <a:rPr lang="en-US" sz="2200" b="1" dirty="0"/>
              <a:t>The Book of Third Nephi is of particular importance because it contains an account of a visit by Jesus to the Americas sometime after His ascension during which He repeated much of the same doctrine and instruction given in the Gospels and established an enlightened, peaceful society which endured for several generations, but which eventually broke into warring factions again</a:t>
            </a:r>
          </a:p>
        </p:txBody>
      </p:sp>
      <p:pic>
        <p:nvPicPr>
          <p:cNvPr id="2050" name="Picture 2" descr="Christ in white robes, standing outside with His disciples in America, talking with three of them who stand near Him.">
            <a:extLst>
              <a:ext uri="{FF2B5EF4-FFF2-40B4-BE49-F238E27FC236}">
                <a16:creationId xmlns:a16="http://schemas.microsoft.com/office/drawing/2014/main" id="{C67FAFC8-6043-41AE-AC07-B6E45B0F1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550" y="1893573"/>
            <a:ext cx="5676900"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04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2" y="2133600"/>
            <a:ext cx="6503849" cy="3777622"/>
          </a:xfrm>
        </p:spPr>
        <p:txBody>
          <a:bodyPr>
            <a:noAutofit/>
          </a:bodyPr>
          <a:lstStyle/>
          <a:p>
            <a:r>
              <a:rPr lang="en-US" sz="2400" b="1" dirty="0"/>
              <a:t>The last battle between the two groups, in A.D. 421, wipes out almost all the Nephites</a:t>
            </a:r>
          </a:p>
          <a:p>
            <a:r>
              <a:rPr lang="en-US" sz="2400" b="1" dirty="0"/>
              <a:t>Moroni, the last surviving Nephite, buries the records of his civilization in the hill Cumorah</a:t>
            </a:r>
          </a:p>
          <a:p>
            <a:r>
              <a:rPr lang="en-US" sz="2400" b="1" dirty="0"/>
              <a:t>Hundreds of years later, Joseph Smith is directed to the spot by Moroni (some records say Nephi), now a resurrected being who has become an angel</a:t>
            </a:r>
          </a:p>
        </p:txBody>
      </p:sp>
      <p:pic>
        <p:nvPicPr>
          <p:cNvPr id="3074" name="Picture 2" descr="A painting by Arnold Friberg illustrating Samuel the Lamanite standing on a stone wall while Nephites attempt to kill him by shooting arrows.">
            <a:extLst>
              <a:ext uri="{FF2B5EF4-FFF2-40B4-BE49-F238E27FC236}">
                <a16:creationId xmlns:a16="http://schemas.microsoft.com/office/drawing/2014/main" id="{B8206FAD-9851-493A-B703-EB63A0FE2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3061" y="1885498"/>
            <a:ext cx="2990850"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78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circle(in)">
                                      <p:cBhvr>
                                        <p:cTn id="14" dur="20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p:txBody>
          <a:bodyPr>
            <a:noAutofit/>
          </a:bodyPr>
          <a:lstStyle/>
          <a:p>
            <a:r>
              <a:rPr lang="en-US" sz="2400" b="1" dirty="0"/>
              <a:t>Looking only at the historical record, how does The Book of Mormon stand up to what we have already seen about the Bible?</a:t>
            </a:r>
          </a:p>
          <a:p>
            <a:r>
              <a:rPr lang="en-US" sz="2400" b="1" dirty="0"/>
              <a:t>It covers primarily the same time as the end of the Old Testament and throughout the entire New Testament</a:t>
            </a:r>
          </a:p>
          <a:p>
            <a:r>
              <a:rPr lang="en-US" sz="2400" b="1" dirty="0"/>
              <a:t>Yet none of the cities mentioned in the book can be located</a:t>
            </a:r>
          </a:p>
          <a:p>
            <a:r>
              <a:rPr lang="en-US" sz="2400" b="1" dirty="0"/>
              <a:t>None of the battlefields have been uncovered</a:t>
            </a:r>
          </a:p>
          <a:p>
            <a:r>
              <a:rPr lang="en-US" sz="2400" b="1" dirty="0"/>
              <a:t>Not one of the coins or artifacts has been dug up</a:t>
            </a:r>
          </a:p>
        </p:txBody>
      </p:sp>
    </p:spTree>
    <p:extLst>
      <p:ext uri="{BB962C8B-B14F-4D97-AF65-F5344CB8AC3E}">
        <p14:creationId xmlns:p14="http://schemas.microsoft.com/office/powerpoint/2010/main" val="82292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E9DDF-29FC-42AB-9C2B-0DD9900D101E}"/>
              </a:ext>
            </a:extLst>
          </p:cNvPr>
          <p:cNvSpPr>
            <a:spLocks noGrp="1"/>
          </p:cNvSpPr>
          <p:nvPr>
            <p:ph type="title"/>
          </p:nvPr>
        </p:nvSpPr>
        <p:spPr/>
        <p:txBody>
          <a:bodyPr/>
          <a:lstStyle/>
          <a:p>
            <a:r>
              <a:rPr lang="en-US" dirty="0"/>
              <a:t> </a:t>
            </a:r>
            <a:r>
              <a:rPr lang="en-US" b="1" dirty="0"/>
              <a:t>A Memory Aid</a:t>
            </a:r>
          </a:p>
        </p:txBody>
      </p:sp>
      <p:sp>
        <p:nvSpPr>
          <p:cNvPr id="3" name="Content Placeholder 2">
            <a:extLst>
              <a:ext uri="{FF2B5EF4-FFF2-40B4-BE49-F238E27FC236}">
                <a16:creationId xmlns:a16="http://schemas.microsoft.com/office/drawing/2014/main" id="{53998A67-0D48-458B-8B71-E2E9B648B82F}"/>
              </a:ext>
            </a:extLst>
          </p:cNvPr>
          <p:cNvSpPr>
            <a:spLocks noGrp="1"/>
          </p:cNvSpPr>
          <p:nvPr>
            <p:ph idx="1"/>
          </p:nvPr>
        </p:nvSpPr>
        <p:spPr/>
        <p:txBody>
          <a:bodyPr/>
          <a:lstStyle/>
          <a:p>
            <a:r>
              <a:rPr lang="en-US" sz="2400" b="1" dirty="0"/>
              <a:t>Acrostics or Acronyms can help us recall important lessons</a:t>
            </a:r>
          </a:p>
          <a:p>
            <a:r>
              <a:rPr lang="en-US" sz="2400" b="1" dirty="0"/>
              <a:t>The musical scale:</a:t>
            </a:r>
          </a:p>
          <a:p>
            <a:endParaRPr lang="en-US" dirty="0"/>
          </a:p>
        </p:txBody>
      </p:sp>
      <p:pic>
        <p:nvPicPr>
          <p:cNvPr id="1026" name="Picture 2" descr="Image result for music scales for beginners face">
            <a:extLst>
              <a:ext uri="{FF2B5EF4-FFF2-40B4-BE49-F238E27FC236}">
                <a16:creationId xmlns:a16="http://schemas.microsoft.com/office/drawing/2014/main" id="{89519F07-EA5F-442A-86FB-D787EC225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82550"/>
            <a:ext cx="2866611" cy="266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08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circle(in)">
                                      <p:cBhvr>
                                        <p:cTn id="2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p:txBody>
          <a:bodyPr>
            <a:noAutofit/>
          </a:bodyPr>
          <a:lstStyle/>
          <a:p>
            <a:r>
              <a:rPr lang="en-US" sz="2400" b="1" dirty="0"/>
              <a:t>There are numerous known historical inaccuracies</a:t>
            </a:r>
          </a:p>
          <a:p>
            <a:r>
              <a:rPr lang="en-US" sz="2400" b="1" dirty="0"/>
              <a:t>The Book of Mormon mentions: wheat (Mosiah 9:9), horses (1 Nephi 18:25), chariots (Alma 18:9-11; 20:6; 3 Nephi 3:22), cows (Enos 21), elephants (Ether 9:19), silk (Alma 1:29; 4:6; Ether 9:17), linen (Mosiah 10:5; Helamon 6:13; Ether 10:24), money-pieces of gold and silver (Alma 11:3-20), and steel (2 Nephi 5:15; Jarom 1:8; Ether 7:9)</a:t>
            </a:r>
          </a:p>
          <a:p>
            <a:r>
              <a:rPr lang="en-US" sz="2400" b="1" dirty="0"/>
              <a:t>None of these items were known in the Americas before the arrival of the Spaniards in the 1500s (if ever )</a:t>
            </a:r>
          </a:p>
        </p:txBody>
      </p:sp>
      <p:pic>
        <p:nvPicPr>
          <p:cNvPr id="5" name="Picture 4" descr="A herd of elephants walking across a lush green field&#10;&#10;Description automatically generated">
            <a:extLst>
              <a:ext uri="{FF2B5EF4-FFF2-40B4-BE49-F238E27FC236}">
                <a16:creationId xmlns:a16="http://schemas.microsoft.com/office/drawing/2014/main" id="{47437DD8-9539-4C55-895D-1DB82B3A68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132429" y="5696542"/>
            <a:ext cx="1600784" cy="1074696"/>
          </a:xfrm>
          <a:prstGeom prst="rect">
            <a:avLst/>
          </a:prstGeom>
        </p:spPr>
      </p:pic>
    </p:spTree>
    <p:extLst>
      <p:ext uri="{BB962C8B-B14F-4D97-AF65-F5344CB8AC3E}">
        <p14:creationId xmlns:p14="http://schemas.microsoft.com/office/powerpoint/2010/main" val="252072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2" y="2133600"/>
            <a:ext cx="8915400" cy="4100290"/>
          </a:xfrm>
        </p:spPr>
        <p:txBody>
          <a:bodyPr>
            <a:normAutofit lnSpcReduction="10000"/>
          </a:bodyPr>
          <a:lstStyle/>
          <a:p>
            <a:r>
              <a:rPr lang="en-US" sz="2400" b="1" dirty="0"/>
              <a:t>The central character of the New Testament and His teaching outshines those of other religious or philosophical traditions in ways that are beyond comparison</a:t>
            </a:r>
          </a:p>
          <a:p>
            <a:r>
              <a:rPr lang="en-US" sz="2400" b="1" dirty="0"/>
              <a:t>Jesus is superior to all others in that He claims (and we believe sufficiently proves) that He is fully man and fully God</a:t>
            </a:r>
          </a:p>
          <a:p>
            <a:r>
              <a:rPr lang="en-US" sz="2400" b="1" dirty="0"/>
              <a:t>He is the only One to come into this world as He did and to live a perfect and sinless life</a:t>
            </a:r>
          </a:p>
          <a:p>
            <a:r>
              <a:rPr lang="en-US" sz="2400" b="1" dirty="0"/>
              <a:t>His is the only message that presents a way for mankind to find redemption from sin</a:t>
            </a:r>
          </a:p>
          <a:p>
            <a:endParaRPr lang="en-US" dirty="0"/>
          </a:p>
        </p:txBody>
      </p:sp>
    </p:spTree>
    <p:extLst>
      <p:ext uri="{BB962C8B-B14F-4D97-AF65-F5344CB8AC3E}">
        <p14:creationId xmlns:p14="http://schemas.microsoft.com/office/powerpoint/2010/main" val="259234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2" y="2133600"/>
            <a:ext cx="3851345" cy="3777622"/>
          </a:xfrm>
        </p:spPr>
        <p:txBody>
          <a:bodyPr>
            <a:normAutofit/>
          </a:bodyPr>
          <a:lstStyle/>
          <a:p>
            <a:r>
              <a:rPr lang="en-US" sz="2400" b="1" dirty="0"/>
              <a:t>He is the only One who offered Himself as the sacrifice necessary for mankind</a:t>
            </a:r>
          </a:p>
          <a:p>
            <a:r>
              <a:rPr lang="en-US" sz="2400" b="1" dirty="0"/>
              <a:t>Jesus Christ is the only religious leader to have risen from the dead</a:t>
            </a:r>
          </a:p>
        </p:txBody>
      </p:sp>
      <p:pic>
        <p:nvPicPr>
          <p:cNvPr id="4" name="Picture 3">
            <a:extLst>
              <a:ext uri="{FF2B5EF4-FFF2-40B4-BE49-F238E27FC236}">
                <a16:creationId xmlns:a16="http://schemas.microsoft.com/office/drawing/2014/main" id="{79A348F1-3C27-49A4-9D22-3A0ED6995795}"/>
              </a:ext>
            </a:extLst>
          </p:cNvPr>
          <p:cNvPicPr>
            <a:picLocks noChangeAspect="1"/>
          </p:cNvPicPr>
          <p:nvPr/>
        </p:nvPicPr>
        <p:blipFill>
          <a:blip r:embed="rId2"/>
          <a:stretch>
            <a:fillRect/>
          </a:stretch>
        </p:blipFill>
        <p:spPr>
          <a:xfrm>
            <a:off x="6624689" y="1933787"/>
            <a:ext cx="5567311" cy="4177247"/>
          </a:xfrm>
          <a:prstGeom prst="rect">
            <a:avLst/>
          </a:prstGeom>
        </p:spPr>
      </p:pic>
    </p:spTree>
    <p:extLst>
      <p:ext uri="{BB962C8B-B14F-4D97-AF65-F5344CB8AC3E}">
        <p14:creationId xmlns:p14="http://schemas.microsoft.com/office/powerpoint/2010/main" val="357649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p:txBody>
          <a:bodyPr>
            <a:noAutofit/>
          </a:bodyPr>
          <a:lstStyle/>
          <a:p>
            <a:r>
              <a:rPr lang="en-US" sz="2400" b="1" dirty="0"/>
              <a:t>Entire books have been written on the superiority of the teaching of Jesus, let us just touch on a few examples</a:t>
            </a:r>
          </a:p>
          <a:p>
            <a:r>
              <a:rPr lang="en-US" sz="2400" b="1" dirty="0"/>
              <a:t>“…whatever you want men to do to you, do also to them…” (Matthew 7:12) is often called the Golden Rule</a:t>
            </a:r>
          </a:p>
          <a:p>
            <a:r>
              <a:rPr lang="en-US" sz="2400" b="1" dirty="0"/>
              <a:t>Many have seen in it similarities to the ethical teachings of others</a:t>
            </a:r>
          </a:p>
          <a:p>
            <a:r>
              <a:rPr lang="en-US" sz="2400" b="1" dirty="0"/>
              <a:t>The esteemed rabbi Hillel (</a:t>
            </a:r>
            <a:r>
              <a:rPr lang="en-US" sz="2400" b="1" i="1" dirty="0"/>
              <a:t>ca</a:t>
            </a:r>
            <a:r>
              <a:rPr lang="en-US" sz="2400" b="1" dirty="0"/>
              <a:t>. 110 B.C.-A.D. 10) said, "What is hateful to thee, do not do to another," and he was but repeating a passage in the book of Tobit, " What thou hatest, do to no one"</a:t>
            </a:r>
          </a:p>
        </p:txBody>
      </p:sp>
    </p:spTree>
    <p:extLst>
      <p:ext uri="{BB962C8B-B14F-4D97-AF65-F5344CB8AC3E}">
        <p14:creationId xmlns:p14="http://schemas.microsoft.com/office/powerpoint/2010/main" val="210491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p:txBody>
          <a:bodyPr>
            <a:noAutofit/>
          </a:bodyPr>
          <a:lstStyle/>
          <a:p>
            <a:r>
              <a:rPr lang="en-US" sz="2400" b="1" dirty="0"/>
              <a:t>A Greek biographer of Aristotle relates that being asked how we should behave towards our friends he answered, "As we should wish them to behave towards us“</a:t>
            </a:r>
          </a:p>
          <a:p>
            <a:r>
              <a:rPr lang="en-US" sz="2400" b="1" dirty="0"/>
              <a:t>Socrates had previously said, " What you are angry at when inflicted on you by others, this do not do to others" </a:t>
            </a:r>
          </a:p>
          <a:p>
            <a:r>
              <a:rPr lang="en-US" sz="2400" b="1" dirty="0"/>
              <a:t>A similar negative form of the precept is also frequently quoted from Confucius, "What you do not like when done to yourself, do not do to others“</a:t>
            </a:r>
          </a:p>
          <a:p>
            <a:r>
              <a:rPr lang="en-US" sz="2400" b="1" dirty="0"/>
              <a:t>But Jesus made it a positive with no limits as to whether towards friends or enemies</a:t>
            </a:r>
          </a:p>
        </p:txBody>
      </p:sp>
    </p:spTree>
    <p:extLst>
      <p:ext uri="{BB962C8B-B14F-4D97-AF65-F5344CB8AC3E}">
        <p14:creationId xmlns:p14="http://schemas.microsoft.com/office/powerpoint/2010/main" val="114367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p:txBody>
          <a:bodyPr>
            <a:noAutofit/>
          </a:bodyPr>
          <a:lstStyle/>
          <a:p>
            <a:r>
              <a:rPr lang="en-US" sz="2400" b="1" dirty="0"/>
              <a:t>The Jewish traditions had run everything into rules which they called making a fence around the law, to encompass it with all manner of minute directions, which would keep men away from breaking the law</a:t>
            </a:r>
          </a:p>
          <a:p>
            <a:r>
              <a:rPr lang="en-US" sz="2400" b="1" dirty="0"/>
              <a:t>Jesus evidently set himself against this disposition</a:t>
            </a:r>
          </a:p>
          <a:p>
            <a:r>
              <a:rPr lang="en-US" sz="2400" b="1" dirty="0"/>
              <a:t>He did not wish his followers to be burdened by stiff and narrow rules; he taught them principles, which are at once more comprehensive and more flexible</a:t>
            </a:r>
          </a:p>
          <a:p>
            <a:r>
              <a:rPr lang="en-US" sz="2400" b="1" dirty="0"/>
              <a:t>And the thinking which is required in order to apply principles brings with it a most valuable part of our moral discipline</a:t>
            </a:r>
          </a:p>
        </p:txBody>
      </p:sp>
    </p:spTree>
    <p:extLst>
      <p:ext uri="{BB962C8B-B14F-4D97-AF65-F5344CB8AC3E}">
        <p14:creationId xmlns:p14="http://schemas.microsoft.com/office/powerpoint/2010/main" val="217591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1" y="2133599"/>
            <a:ext cx="9390753" cy="4373217"/>
          </a:xfrm>
        </p:spPr>
        <p:txBody>
          <a:bodyPr>
            <a:noAutofit/>
          </a:bodyPr>
          <a:lstStyle/>
          <a:p>
            <a:r>
              <a:rPr lang="en-US" sz="2200" b="1" dirty="0"/>
              <a:t>The great motive which Jesus connects with his ethical teachings is Love</a:t>
            </a:r>
          </a:p>
          <a:p>
            <a:r>
              <a:rPr lang="en-US" sz="2200" b="1" dirty="0"/>
              <a:t>The love of God is to be supreme</a:t>
            </a:r>
          </a:p>
          <a:p>
            <a:r>
              <a:rPr lang="en-US" sz="2200" b="1" dirty="0"/>
              <a:t>The love of one's neighbor is to be in balance with the love of self</a:t>
            </a:r>
          </a:p>
          <a:p>
            <a:r>
              <a:rPr lang="en-US" sz="2200" b="1" dirty="0"/>
              <a:t>This makes a distinct recognition of self-love as essentially right</a:t>
            </a:r>
          </a:p>
          <a:p>
            <a:r>
              <a:rPr lang="en-US" sz="2200" b="1" dirty="0"/>
              <a:t>In sinful beings self-love constantly gravitates downwards towards selfishness</a:t>
            </a:r>
          </a:p>
          <a:p>
            <a:r>
              <a:rPr lang="en-US" sz="2200" b="1" dirty="0"/>
              <a:t>The remedy is to keep it balanced by love of our neighbor, while love to God is exalted above both, and holds them in symmetrical relation</a:t>
            </a:r>
          </a:p>
          <a:p>
            <a:endParaRPr lang="en-US" sz="2400" b="1" dirty="0"/>
          </a:p>
        </p:txBody>
      </p:sp>
    </p:spTree>
    <p:extLst>
      <p:ext uri="{BB962C8B-B14F-4D97-AF65-F5344CB8AC3E}">
        <p14:creationId xmlns:p14="http://schemas.microsoft.com/office/powerpoint/2010/main" val="309667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Customs</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2" y="2133600"/>
            <a:ext cx="3887788" cy="3777622"/>
          </a:xfrm>
        </p:spPr>
        <p:txBody>
          <a:bodyPr>
            <a:noAutofit/>
          </a:bodyPr>
          <a:lstStyle/>
          <a:p>
            <a:r>
              <a:rPr lang="en-US" sz="2400" b="1" dirty="0"/>
              <a:t>An understanding of Jewish and Roman customs and culture in the first century can give us a greater and deeper understanding of so many passages in the New Testament</a:t>
            </a:r>
          </a:p>
        </p:txBody>
      </p:sp>
      <p:pic>
        <p:nvPicPr>
          <p:cNvPr id="1028" name="Picture 4" descr="Image result for images of paul under house arrest">
            <a:extLst>
              <a:ext uri="{FF2B5EF4-FFF2-40B4-BE49-F238E27FC236}">
                <a16:creationId xmlns:a16="http://schemas.microsoft.com/office/drawing/2014/main" id="{9BDE230C-58BE-4FE7-8E76-16CFCA3A1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52041"/>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7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heel(1)">
                                      <p:cBhvr>
                                        <p:cTn id="14"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Customs</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p:txBody>
          <a:bodyPr>
            <a:noAutofit/>
          </a:bodyPr>
          <a:lstStyle/>
          <a:p>
            <a:r>
              <a:rPr lang="en-US" sz="2400" b="1" dirty="0"/>
              <a:t>“Put on the whole armor of God, that you may be able to stand against the wiles of the devil.” (Ephesians 6:11)</a:t>
            </a:r>
          </a:p>
          <a:p>
            <a:r>
              <a:rPr lang="en-US" sz="2400" b="1" dirty="0"/>
              <a:t>“You therefore must endure</a:t>
            </a:r>
            <a:r>
              <a:rPr lang="en-US" sz="2400" b="1" baseline="30000" dirty="0"/>
              <a:t> </a:t>
            </a:r>
            <a:r>
              <a:rPr lang="en-US" sz="2400" b="1" dirty="0"/>
              <a:t>hardship as a good soldier of Jesus Christ. No one engaged in warfare entangles himself with the affairs of </a:t>
            </a:r>
            <a:r>
              <a:rPr lang="en-US" sz="2400" b="1" i="1" dirty="0"/>
              <a:t>this</a:t>
            </a:r>
            <a:r>
              <a:rPr lang="en-US" sz="2400" b="1" dirty="0"/>
              <a:t> life, that he may please him who enlisted him as a soldier.” (2</a:t>
            </a:r>
            <a:r>
              <a:rPr lang="en-US" sz="2400" b="1" baseline="30000" dirty="0"/>
              <a:t>nd</a:t>
            </a:r>
            <a:r>
              <a:rPr lang="en-US" sz="2400" b="1" dirty="0"/>
              <a:t> Timothy 2:3-4)</a:t>
            </a:r>
          </a:p>
          <a:p>
            <a:r>
              <a:rPr lang="en-US" sz="2400" b="1" dirty="0"/>
              <a:t>“Only Luke is with me.” (2</a:t>
            </a:r>
            <a:r>
              <a:rPr lang="en-US" sz="2400" b="1" baseline="30000" dirty="0"/>
              <a:t>nd</a:t>
            </a:r>
            <a:r>
              <a:rPr lang="en-US" sz="2400" b="1" dirty="0"/>
              <a:t> Timothy 4:11)</a:t>
            </a:r>
          </a:p>
        </p:txBody>
      </p:sp>
    </p:spTree>
    <p:extLst>
      <p:ext uri="{BB962C8B-B14F-4D97-AF65-F5344CB8AC3E}">
        <p14:creationId xmlns:p14="http://schemas.microsoft.com/office/powerpoint/2010/main" val="328839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Customs</a:t>
            </a:r>
          </a:p>
        </p:txBody>
      </p:sp>
      <p:sp>
        <p:nvSpPr>
          <p:cNvPr id="4" name="Content Placeholder 3">
            <a:extLst>
              <a:ext uri="{FF2B5EF4-FFF2-40B4-BE49-F238E27FC236}">
                <a16:creationId xmlns:a16="http://schemas.microsoft.com/office/drawing/2014/main" id="{85BC5CC7-C0EB-4254-8911-60B73133C4CF}"/>
              </a:ext>
            </a:extLst>
          </p:cNvPr>
          <p:cNvSpPr>
            <a:spLocks noGrp="1"/>
          </p:cNvSpPr>
          <p:nvPr>
            <p:ph idx="1"/>
          </p:nvPr>
        </p:nvSpPr>
        <p:spPr>
          <a:xfrm>
            <a:off x="2589212" y="2133600"/>
            <a:ext cx="4931397" cy="3777622"/>
          </a:xfrm>
        </p:spPr>
        <p:txBody>
          <a:bodyPr>
            <a:noAutofit/>
          </a:bodyPr>
          <a:lstStyle/>
          <a:p>
            <a:r>
              <a:rPr lang="en-US" sz="2400" b="1" dirty="0"/>
              <a:t>One of the most important customs to understand is that surrounding the rituals of betrothal and marriage</a:t>
            </a:r>
          </a:p>
          <a:p>
            <a:r>
              <a:rPr lang="en-US" sz="2400" b="1" dirty="0"/>
              <a:t>Christ many times used them to picture important truths about His relationship with His church</a:t>
            </a:r>
          </a:p>
          <a:p>
            <a:r>
              <a:rPr lang="en-US" sz="2400" b="1" dirty="0"/>
              <a:t>In Matthew 25 He gave the parable of the 10 virgins</a:t>
            </a:r>
          </a:p>
        </p:txBody>
      </p:sp>
      <p:pic>
        <p:nvPicPr>
          <p:cNvPr id="3078" name="Picture 6" descr="Image result for images of the 10 virgins">
            <a:extLst>
              <a:ext uri="{FF2B5EF4-FFF2-40B4-BE49-F238E27FC236}">
                <a16:creationId xmlns:a16="http://schemas.microsoft.com/office/drawing/2014/main" id="{8B10C2DD-C7FA-4C91-A440-3590AA0C8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609" y="2307911"/>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barn(inVertical)">
                                      <p:cBhvr>
                                        <p:cTn id="2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0C7FA-32E8-4001-9E3E-83C9B90214BA}"/>
              </a:ext>
            </a:extLst>
          </p:cNvPr>
          <p:cNvSpPr>
            <a:spLocks noGrp="1"/>
          </p:cNvSpPr>
          <p:nvPr>
            <p:ph type="title"/>
          </p:nvPr>
        </p:nvSpPr>
        <p:spPr/>
        <p:txBody>
          <a:bodyPr/>
          <a:lstStyle/>
          <a:p>
            <a:r>
              <a:rPr lang="en-US" dirty="0"/>
              <a:t> </a:t>
            </a:r>
            <a:r>
              <a:rPr lang="en-US" b="1" dirty="0"/>
              <a:t>A Memory Aid</a:t>
            </a:r>
          </a:p>
        </p:txBody>
      </p:sp>
      <p:sp>
        <p:nvSpPr>
          <p:cNvPr id="3" name="Content Placeholder 2">
            <a:extLst>
              <a:ext uri="{FF2B5EF4-FFF2-40B4-BE49-F238E27FC236}">
                <a16:creationId xmlns:a16="http://schemas.microsoft.com/office/drawing/2014/main" id="{42570195-CC47-4CBA-B02F-07E915C34B34}"/>
              </a:ext>
            </a:extLst>
          </p:cNvPr>
          <p:cNvSpPr>
            <a:spLocks noGrp="1"/>
          </p:cNvSpPr>
          <p:nvPr>
            <p:ph idx="1"/>
          </p:nvPr>
        </p:nvSpPr>
        <p:spPr>
          <a:xfrm>
            <a:off x="2589212" y="4630331"/>
            <a:ext cx="8915400" cy="1280890"/>
          </a:xfrm>
        </p:spPr>
        <p:txBody>
          <a:bodyPr>
            <a:normAutofit/>
          </a:bodyPr>
          <a:lstStyle/>
          <a:p>
            <a:r>
              <a:rPr lang="en-US" sz="2400" b="1" dirty="0"/>
              <a:t>All the colors of the rainbow:</a:t>
            </a:r>
          </a:p>
          <a:p>
            <a:r>
              <a:rPr lang="en-US" sz="2400" b="1" dirty="0"/>
              <a:t>Roy G. Biv</a:t>
            </a:r>
          </a:p>
        </p:txBody>
      </p:sp>
      <p:pic>
        <p:nvPicPr>
          <p:cNvPr id="4" name="Picture 3">
            <a:extLst>
              <a:ext uri="{FF2B5EF4-FFF2-40B4-BE49-F238E27FC236}">
                <a16:creationId xmlns:a16="http://schemas.microsoft.com/office/drawing/2014/main" id="{1A0AE216-587C-464B-B93B-CEA510B58677}"/>
              </a:ext>
            </a:extLst>
          </p:cNvPr>
          <p:cNvPicPr>
            <a:picLocks noChangeAspect="1"/>
          </p:cNvPicPr>
          <p:nvPr/>
        </p:nvPicPr>
        <p:blipFill>
          <a:blip r:embed="rId2"/>
          <a:stretch>
            <a:fillRect/>
          </a:stretch>
        </p:blipFill>
        <p:spPr>
          <a:xfrm>
            <a:off x="3736540" y="1905000"/>
            <a:ext cx="5235904" cy="2613991"/>
          </a:xfrm>
          <a:prstGeom prst="rect">
            <a:avLst/>
          </a:prstGeom>
        </p:spPr>
      </p:pic>
    </p:spTree>
    <p:extLst>
      <p:ext uri="{BB962C8B-B14F-4D97-AF65-F5344CB8AC3E}">
        <p14:creationId xmlns:p14="http://schemas.microsoft.com/office/powerpoint/2010/main" val="266508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Customs</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p:txBody>
          <a:bodyPr>
            <a:noAutofit/>
          </a:bodyPr>
          <a:lstStyle/>
          <a:p>
            <a:r>
              <a:rPr lang="en-US" sz="2400" b="1" dirty="0"/>
              <a:t>This imagery is consummated in Revelation 19:7-9</a:t>
            </a:r>
          </a:p>
          <a:p>
            <a:r>
              <a:rPr lang="en-US" sz="2400" b="1" dirty="0"/>
              <a:t>“Let us be glad and rejoice and give Him glory, for the marriage of the Lamb has come, and His wife has made herself ready. And to her it was granted to be arrayed in fine linen, clean and bright, for the fine linen is the righteous acts of the saints. Then he said to me, “Write: ‘Blessed </a:t>
            </a:r>
            <a:r>
              <a:rPr lang="en-US" sz="2400" b="1" i="1" dirty="0"/>
              <a:t>are</a:t>
            </a:r>
            <a:r>
              <a:rPr lang="en-US" sz="2400" b="1" dirty="0"/>
              <a:t> those who are called to the marriage supper of the Lamb!’ ”</a:t>
            </a:r>
          </a:p>
          <a:p>
            <a:r>
              <a:rPr lang="en-US" sz="2400" b="1" dirty="0"/>
              <a:t>Putting the whole ritual together gives a beautiful picture of Jesus’ love for and plan for His Bride, the Church</a:t>
            </a:r>
          </a:p>
        </p:txBody>
      </p:sp>
    </p:spTree>
    <p:extLst>
      <p:ext uri="{BB962C8B-B14F-4D97-AF65-F5344CB8AC3E}">
        <p14:creationId xmlns:p14="http://schemas.microsoft.com/office/powerpoint/2010/main" val="306387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24EFC-F0C4-401D-B627-5BF13A3F8676}"/>
              </a:ext>
            </a:extLst>
          </p:cNvPr>
          <p:cNvSpPr>
            <a:spLocks noGrp="1"/>
          </p:cNvSpPr>
          <p:nvPr>
            <p:ph type="title"/>
          </p:nvPr>
        </p:nvSpPr>
        <p:spPr/>
        <p:txBody>
          <a:bodyPr/>
          <a:lstStyle/>
          <a:p>
            <a:r>
              <a:rPr lang="en-US" b="1" dirty="0"/>
              <a:t>Customs</a:t>
            </a:r>
            <a:endParaRPr lang="en-US" dirty="0"/>
          </a:p>
        </p:txBody>
      </p:sp>
      <p:sp>
        <p:nvSpPr>
          <p:cNvPr id="3" name="Content Placeholder 2">
            <a:extLst>
              <a:ext uri="{FF2B5EF4-FFF2-40B4-BE49-F238E27FC236}">
                <a16:creationId xmlns:a16="http://schemas.microsoft.com/office/drawing/2014/main" id="{F7571B2C-747A-4D6E-8C01-C371B7179E06}"/>
              </a:ext>
            </a:extLst>
          </p:cNvPr>
          <p:cNvSpPr>
            <a:spLocks noGrp="1"/>
          </p:cNvSpPr>
          <p:nvPr>
            <p:ph idx="1"/>
          </p:nvPr>
        </p:nvSpPr>
        <p:spPr>
          <a:xfrm>
            <a:off x="2589212" y="2133600"/>
            <a:ext cx="8915400" cy="4100290"/>
          </a:xfrm>
        </p:spPr>
        <p:txBody>
          <a:bodyPr>
            <a:normAutofit lnSpcReduction="10000"/>
          </a:bodyPr>
          <a:lstStyle/>
          <a:p>
            <a:r>
              <a:rPr lang="en-US" sz="2200" b="1" dirty="0"/>
              <a:t>At the time of Christ, there were different customs with respect to women walking in a funeral procession</a:t>
            </a:r>
          </a:p>
          <a:p>
            <a:r>
              <a:rPr lang="en-US" sz="2200" b="1" dirty="0"/>
              <a:t>In Judea, the area around Jerusalem, the custom was for the women to walk behind the funeral procession; the casket led the way with the women following behind</a:t>
            </a:r>
          </a:p>
          <a:p>
            <a:r>
              <a:rPr lang="en-US" sz="2200" b="1" dirty="0"/>
              <a:t>However, in the Galilee region, the custom was reversed; the women walked in front of the funeral procession with the casket trailing behind</a:t>
            </a:r>
          </a:p>
          <a:p>
            <a:r>
              <a:rPr lang="en-US" sz="2200" b="1" dirty="0"/>
              <a:t>The description given by Luke of the procession in Nain of the funeral of the widow’s son demonstrates the minute accuracy of his account (See Luke 7:11-15)</a:t>
            </a:r>
          </a:p>
          <a:p>
            <a:endParaRPr lang="en-US" dirty="0"/>
          </a:p>
        </p:txBody>
      </p:sp>
    </p:spTree>
    <p:extLst>
      <p:ext uri="{BB962C8B-B14F-4D97-AF65-F5344CB8AC3E}">
        <p14:creationId xmlns:p14="http://schemas.microsoft.com/office/powerpoint/2010/main" val="28486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AF4E-A9B6-4404-86C2-2D21DFEB8A51}"/>
              </a:ext>
            </a:extLst>
          </p:cNvPr>
          <p:cNvSpPr>
            <a:spLocks noGrp="1"/>
          </p:cNvSpPr>
          <p:nvPr>
            <p:ph type="title"/>
          </p:nvPr>
        </p:nvSpPr>
        <p:spPr/>
        <p:txBody>
          <a:bodyPr/>
          <a:lstStyle/>
          <a:p>
            <a:r>
              <a:rPr lang="en-US" b="1" dirty="0"/>
              <a:t>Customs</a:t>
            </a:r>
            <a:endParaRPr lang="en-US" dirty="0"/>
          </a:p>
        </p:txBody>
      </p:sp>
      <p:sp>
        <p:nvSpPr>
          <p:cNvPr id="3" name="Content Placeholder 2">
            <a:extLst>
              <a:ext uri="{FF2B5EF4-FFF2-40B4-BE49-F238E27FC236}">
                <a16:creationId xmlns:a16="http://schemas.microsoft.com/office/drawing/2014/main" id="{7C93279A-4956-4D47-9432-97AC9D5FA0C9}"/>
              </a:ext>
            </a:extLst>
          </p:cNvPr>
          <p:cNvSpPr>
            <a:spLocks noGrp="1"/>
          </p:cNvSpPr>
          <p:nvPr>
            <p:ph idx="1"/>
          </p:nvPr>
        </p:nvSpPr>
        <p:spPr/>
        <p:txBody>
          <a:bodyPr>
            <a:normAutofit fontScale="92500" lnSpcReduction="10000"/>
          </a:bodyPr>
          <a:lstStyle/>
          <a:p>
            <a:r>
              <a:rPr lang="en-US" sz="2400" b="1" dirty="0"/>
              <a:t>It takes something of momentous importance to change long-standing customs</a:t>
            </a:r>
          </a:p>
          <a:p>
            <a:r>
              <a:rPr lang="en-US" sz="2400" b="1" dirty="0"/>
              <a:t>The 2009-2010 exploration of a 1</a:t>
            </a:r>
            <a:r>
              <a:rPr lang="en-US" sz="2400" b="1" baseline="30000" dirty="0"/>
              <a:t>st</a:t>
            </a:r>
            <a:r>
              <a:rPr lang="en-US" sz="2400" b="1" dirty="0"/>
              <a:t> century tomb first found in 1981 now 6 ½ feet under the patio of a condo in Jerusalem gives just such an indication of a cultural shift that sheds light on the historical veracity of the New Testament record</a:t>
            </a:r>
          </a:p>
          <a:p>
            <a:r>
              <a:rPr lang="en-US" sz="2400" b="1" dirty="0"/>
              <a:t>Jewish burial customs of the time were to place the body, wrapped in burial cloths and spices, in a tomb, and then after a year, to gather the bones and place them in a limestone ossuary (bone box) which would be stored in the tomb with other family members’ ossuaries</a:t>
            </a:r>
          </a:p>
          <a:p>
            <a:endParaRPr lang="en-US" dirty="0"/>
          </a:p>
        </p:txBody>
      </p:sp>
    </p:spTree>
    <p:extLst>
      <p:ext uri="{BB962C8B-B14F-4D97-AF65-F5344CB8AC3E}">
        <p14:creationId xmlns:p14="http://schemas.microsoft.com/office/powerpoint/2010/main" val="135061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D9D7-F9EB-47EA-8C50-5994C8472736}"/>
              </a:ext>
            </a:extLst>
          </p:cNvPr>
          <p:cNvSpPr>
            <a:spLocks noGrp="1"/>
          </p:cNvSpPr>
          <p:nvPr>
            <p:ph type="title"/>
          </p:nvPr>
        </p:nvSpPr>
        <p:spPr/>
        <p:txBody>
          <a:bodyPr/>
          <a:lstStyle/>
          <a:p>
            <a:r>
              <a:rPr lang="en-US" b="1" dirty="0"/>
              <a:t>Customs</a:t>
            </a:r>
            <a:endParaRPr lang="en-US" dirty="0"/>
          </a:p>
        </p:txBody>
      </p:sp>
      <p:sp>
        <p:nvSpPr>
          <p:cNvPr id="3" name="Content Placeholder 2">
            <a:extLst>
              <a:ext uri="{FF2B5EF4-FFF2-40B4-BE49-F238E27FC236}">
                <a16:creationId xmlns:a16="http://schemas.microsoft.com/office/drawing/2014/main" id="{C158DFE1-25D5-462E-AFF3-272F70463F8C}"/>
              </a:ext>
            </a:extLst>
          </p:cNvPr>
          <p:cNvSpPr>
            <a:spLocks noGrp="1"/>
          </p:cNvSpPr>
          <p:nvPr>
            <p:ph idx="1"/>
          </p:nvPr>
        </p:nvSpPr>
        <p:spPr/>
        <p:txBody>
          <a:bodyPr>
            <a:normAutofit/>
          </a:bodyPr>
          <a:lstStyle/>
          <a:p>
            <a:r>
              <a:rPr lang="en-US" sz="2400" b="1" dirty="0"/>
              <a:t>Among the approximately 2000 ossuaries that have been recovered, only 650 have any inscriptions on them and less than a dozen ossuaries from the period have epitaphs and these messages usually have to do with warnings not to disturb the bones of the dead while others mention the name of the person interred therein </a:t>
            </a:r>
          </a:p>
          <a:p>
            <a:r>
              <a:rPr lang="en-US" sz="2400" b="1" dirty="0"/>
              <a:t>None of them have anything at all like the inscriptions and carvings found on the ossuaries in this tomb</a:t>
            </a:r>
          </a:p>
        </p:txBody>
      </p:sp>
    </p:spTree>
    <p:extLst>
      <p:ext uri="{BB962C8B-B14F-4D97-AF65-F5344CB8AC3E}">
        <p14:creationId xmlns:p14="http://schemas.microsoft.com/office/powerpoint/2010/main" val="132301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D9D7-F9EB-47EA-8C50-5994C8472736}"/>
              </a:ext>
            </a:extLst>
          </p:cNvPr>
          <p:cNvSpPr>
            <a:spLocks noGrp="1"/>
          </p:cNvSpPr>
          <p:nvPr>
            <p:ph type="title"/>
          </p:nvPr>
        </p:nvSpPr>
        <p:spPr/>
        <p:txBody>
          <a:bodyPr/>
          <a:lstStyle/>
          <a:p>
            <a:r>
              <a:rPr lang="en-US" b="1" dirty="0"/>
              <a:t>Customs</a:t>
            </a:r>
            <a:endParaRPr lang="en-US" dirty="0"/>
          </a:p>
        </p:txBody>
      </p:sp>
      <p:sp>
        <p:nvSpPr>
          <p:cNvPr id="3" name="Content Placeholder 2">
            <a:extLst>
              <a:ext uri="{FF2B5EF4-FFF2-40B4-BE49-F238E27FC236}">
                <a16:creationId xmlns:a16="http://schemas.microsoft.com/office/drawing/2014/main" id="{C158DFE1-25D5-462E-AFF3-272F70463F8C}"/>
              </a:ext>
            </a:extLst>
          </p:cNvPr>
          <p:cNvSpPr>
            <a:spLocks noGrp="1"/>
          </p:cNvSpPr>
          <p:nvPr>
            <p:ph idx="1"/>
          </p:nvPr>
        </p:nvSpPr>
        <p:spPr>
          <a:xfrm>
            <a:off x="2589212" y="2133600"/>
            <a:ext cx="4743150" cy="3777622"/>
          </a:xfrm>
        </p:spPr>
        <p:txBody>
          <a:bodyPr>
            <a:normAutofit/>
          </a:bodyPr>
          <a:lstStyle/>
          <a:p>
            <a:r>
              <a:rPr lang="en-US" sz="2400" b="1" dirty="0"/>
              <a:t>On one ossuary there is a large fish large image with a figure seeming to come out of its mouth</a:t>
            </a:r>
          </a:p>
          <a:p>
            <a:r>
              <a:rPr lang="en-US" sz="2400" b="1" dirty="0"/>
              <a:t>On one side is the tail of a fish disappearing off the edge of the box, as if it is diving into the water</a:t>
            </a:r>
          </a:p>
        </p:txBody>
      </p:sp>
      <p:pic>
        <p:nvPicPr>
          <p:cNvPr id="4" name="Picture 3">
            <a:extLst>
              <a:ext uri="{FF2B5EF4-FFF2-40B4-BE49-F238E27FC236}">
                <a16:creationId xmlns:a16="http://schemas.microsoft.com/office/drawing/2014/main" id="{25105189-5267-4A6B-9FA3-833649761544}"/>
              </a:ext>
            </a:extLst>
          </p:cNvPr>
          <p:cNvPicPr>
            <a:picLocks noChangeAspect="1"/>
          </p:cNvPicPr>
          <p:nvPr/>
        </p:nvPicPr>
        <p:blipFill>
          <a:blip r:embed="rId2"/>
          <a:stretch>
            <a:fillRect/>
          </a:stretch>
        </p:blipFill>
        <p:spPr>
          <a:xfrm>
            <a:off x="7534252" y="1905000"/>
            <a:ext cx="4657748" cy="3779848"/>
          </a:xfrm>
          <a:prstGeom prst="rect">
            <a:avLst/>
          </a:prstGeom>
        </p:spPr>
      </p:pic>
    </p:spTree>
    <p:extLst>
      <p:ext uri="{BB962C8B-B14F-4D97-AF65-F5344CB8AC3E}">
        <p14:creationId xmlns:p14="http://schemas.microsoft.com/office/powerpoint/2010/main" val="151532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D9D7-F9EB-47EA-8C50-5994C8472736}"/>
              </a:ext>
            </a:extLst>
          </p:cNvPr>
          <p:cNvSpPr>
            <a:spLocks noGrp="1"/>
          </p:cNvSpPr>
          <p:nvPr>
            <p:ph type="title"/>
          </p:nvPr>
        </p:nvSpPr>
        <p:spPr/>
        <p:txBody>
          <a:bodyPr/>
          <a:lstStyle/>
          <a:p>
            <a:r>
              <a:rPr lang="en-US" b="1" dirty="0"/>
              <a:t>Customs</a:t>
            </a:r>
            <a:endParaRPr lang="en-US" dirty="0"/>
          </a:p>
        </p:txBody>
      </p:sp>
      <p:sp>
        <p:nvSpPr>
          <p:cNvPr id="3" name="Content Placeholder 2">
            <a:extLst>
              <a:ext uri="{FF2B5EF4-FFF2-40B4-BE49-F238E27FC236}">
                <a16:creationId xmlns:a16="http://schemas.microsoft.com/office/drawing/2014/main" id="{C158DFE1-25D5-462E-AFF3-272F70463F8C}"/>
              </a:ext>
            </a:extLst>
          </p:cNvPr>
          <p:cNvSpPr>
            <a:spLocks noGrp="1"/>
          </p:cNvSpPr>
          <p:nvPr>
            <p:ph idx="1"/>
          </p:nvPr>
        </p:nvSpPr>
        <p:spPr>
          <a:xfrm>
            <a:off x="2589212" y="2133600"/>
            <a:ext cx="4977420" cy="3777622"/>
          </a:xfrm>
        </p:spPr>
        <p:txBody>
          <a:bodyPr/>
          <a:lstStyle/>
          <a:p>
            <a:r>
              <a:rPr lang="en-US" sz="2400" b="1" dirty="0"/>
              <a:t>There are small fish images around its border on the front facing, and on the other side is the image of a cross-like gate or entrance which could be interpreted as the notion of entering the "bars" of death, which are mentioned in the Jonah story</a:t>
            </a:r>
          </a:p>
          <a:p>
            <a:endParaRPr lang="en-US" dirty="0"/>
          </a:p>
        </p:txBody>
      </p:sp>
      <p:pic>
        <p:nvPicPr>
          <p:cNvPr id="6" name="Picture 5">
            <a:extLst>
              <a:ext uri="{FF2B5EF4-FFF2-40B4-BE49-F238E27FC236}">
                <a16:creationId xmlns:a16="http://schemas.microsoft.com/office/drawing/2014/main" id="{DC8E2838-0258-4113-A8D3-650CDCF89A4E}"/>
              </a:ext>
            </a:extLst>
          </p:cNvPr>
          <p:cNvPicPr>
            <a:picLocks noChangeAspect="1"/>
          </p:cNvPicPr>
          <p:nvPr/>
        </p:nvPicPr>
        <p:blipFill>
          <a:blip r:embed="rId2"/>
          <a:stretch>
            <a:fillRect/>
          </a:stretch>
        </p:blipFill>
        <p:spPr>
          <a:xfrm>
            <a:off x="7566632" y="2491409"/>
            <a:ext cx="4527956" cy="2534881"/>
          </a:xfrm>
          <a:prstGeom prst="rect">
            <a:avLst/>
          </a:prstGeom>
        </p:spPr>
      </p:pic>
    </p:spTree>
    <p:extLst>
      <p:ext uri="{BB962C8B-B14F-4D97-AF65-F5344CB8AC3E}">
        <p14:creationId xmlns:p14="http://schemas.microsoft.com/office/powerpoint/2010/main" val="334631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D9D7-F9EB-47EA-8C50-5994C8472736}"/>
              </a:ext>
            </a:extLst>
          </p:cNvPr>
          <p:cNvSpPr>
            <a:spLocks noGrp="1"/>
          </p:cNvSpPr>
          <p:nvPr>
            <p:ph type="title"/>
          </p:nvPr>
        </p:nvSpPr>
        <p:spPr/>
        <p:txBody>
          <a:bodyPr/>
          <a:lstStyle/>
          <a:p>
            <a:r>
              <a:rPr lang="en-US" b="1" dirty="0"/>
              <a:t>Customs</a:t>
            </a:r>
            <a:endParaRPr lang="en-US" dirty="0"/>
          </a:p>
        </p:txBody>
      </p:sp>
      <p:sp>
        <p:nvSpPr>
          <p:cNvPr id="7" name="Content Placeholder 6">
            <a:extLst>
              <a:ext uri="{FF2B5EF4-FFF2-40B4-BE49-F238E27FC236}">
                <a16:creationId xmlns:a16="http://schemas.microsoft.com/office/drawing/2014/main" id="{4F7AE4AE-55EE-46E9-A9AF-BBBCCC87E02F}"/>
              </a:ext>
            </a:extLst>
          </p:cNvPr>
          <p:cNvSpPr>
            <a:spLocks noGrp="1"/>
          </p:cNvSpPr>
          <p:nvPr>
            <p:ph idx="1"/>
          </p:nvPr>
        </p:nvSpPr>
        <p:spPr>
          <a:xfrm>
            <a:off x="2589212" y="2133600"/>
            <a:ext cx="4474197" cy="3777622"/>
          </a:xfrm>
        </p:spPr>
        <p:txBody>
          <a:bodyPr>
            <a:normAutofit/>
          </a:bodyPr>
          <a:lstStyle/>
          <a:p>
            <a:r>
              <a:rPr lang="en-US" sz="2400" b="1" dirty="0"/>
              <a:t>Discoverers of the ossuary claim the lines in what would be the fish's mouth, if this is an image of a fish, spell the Hebrew word "YONAH," (the Hebrew form of Jonah)</a:t>
            </a:r>
          </a:p>
        </p:txBody>
      </p:sp>
      <p:pic>
        <p:nvPicPr>
          <p:cNvPr id="8" name="Picture 7">
            <a:extLst>
              <a:ext uri="{FF2B5EF4-FFF2-40B4-BE49-F238E27FC236}">
                <a16:creationId xmlns:a16="http://schemas.microsoft.com/office/drawing/2014/main" id="{F41C1209-B8F6-4B21-9833-13CA02F8AD38}"/>
              </a:ext>
            </a:extLst>
          </p:cNvPr>
          <p:cNvPicPr>
            <a:picLocks noChangeAspect="1"/>
          </p:cNvPicPr>
          <p:nvPr/>
        </p:nvPicPr>
        <p:blipFill>
          <a:blip r:embed="rId2"/>
          <a:stretch>
            <a:fillRect/>
          </a:stretch>
        </p:blipFill>
        <p:spPr>
          <a:xfrm>
            <a:off x="7345761" y="145602"/>
            <a:ext cx="3820426" cy="4172905"/>
          </a:xfrm>
          <a:prstGeom prst="rect">
            <a:avLst/>
          </a:prstGeom>
        </p:spPr>
      </p:pic>
      <p:pic>
        <p:nvPicPr>
          <p:cNvPr id="9" name="Picture 8">
            <a:extLst>
              <a:ext uri="{FF2B5EF4-FFF2-40B4-BE49-F238E27FC236}">
                <a16:creationId xmlns:a16="http://schemas.microsoft.com/office/drawing/2014/main" id="{76168971-0A75-4061-B32F-A1AA9857033C}"/>
              </a:ext>
            </a:extLst>
          </p:cNvPr>
          <p:cNvPicPr>
            <a:picLocks noChangeAspect="1"/>
          </p:cNvPicPr>
          <p:nvPr/>
        </p:nvPicPr>
        <p:blipFill>
          <a:blip r:embed="rId3"/>
          <a:stretch>
            <a:fillRect/>
          </a:stretch>
        </p:blipFill>
        <p:spPr>
          <a:xfrm>
            <a:off x="8200937" y="4318148"/>
            <a:ext cx="1889924" cy="2414225"/>
          </a:xfrm>
          <a:prstGeom prst="rect">
            <a:avLst/>
          </a:prstGeom>
        </p:spPr>
      </p:pic>
    </p:spTree>
    <p:extLst>
      <p:ext uri="{BB962C8B-B14F-4D97-AF65-F5344CB8AC3E}">
        <p14:creationId xmlns:p14="http://schemas.microsoft.com/office/powerpoint/2010/main" val="270874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D9D7-F9EB-47EA-8C50-5994C8472736}"/>
              </a:ext>
            </a:extLst>
          </p:cNvPr>
          <p:cNvSpPr>
            <a:spLocks noGrp="1"/>
          </p:cNvSpPr>
          <p:nvPr>
            <p:ph type="title"/>
          </p:nvPr>
        </p:nvSpPr>
        <p:spPr/>
        <p:txBody>
          <a:bodyPr/>
          <a:lstStyle/>
          <a:p>
            <a:r>
              <a:rPr lang="en-US" b="1" dirty="0"/>
              <a:t>Customs</a:t>
            </a:r>
            <a:endParaRPr lang="en-US" dirty="0"/>
          </a:p>
        </p:txBody>
      </p:sp>
      <p:sp>
        <p:nvSpPr>
          <p:cNvPr id="8" name="Content Placeholder 7">
            <a:extLst>
              <a:ext uri="{FF2B5EF4-FFF2-40B4-BE49-F238E27FC236}">
                <a16:creationId xmlns:a16="http://schemas.microsoft.com/office/drawing/2014/main" id="{8C520707-A7DF-43C7-8CFE-62321577DE2A}"/>
              </a:ext>
            </a:extLst>
          </p:cNvPr>
          <p:cNvSpPr>
            <a:spLocks noGrp="1"/>
          </p:cNvSpPr>
          <p:nvPr>
            <p:ph idx="1"/>
          </p:nvPr>
        </p:nvSpPr>
        <p:spPr>
          <a:xfrm>
            <a:off x="2589211" y="2133600"/>
            <a:ext cx="9059449" cy="3777622"/>
          </a:xfrm>
        </p:spPr>
        <p:txBody>
          <a:bodyPr>
            <a:noAutofit/>
          </a:bodyPr>
          <a:lstStyle/>
          <a:p>
            <a:r>
              <a:rPr lang="en-US" sz="2200" b="1" dirty="0"/>
              <a:t>Another ossuary contains several lines of a Greek inscription which has been translated either as: "O Divine Jehovah, raise up, raise up," or "The Divine Jehovah raises up from [the dead]“</a:t>
            </a:r>
          </a:p>
          <a:p>
            <a:r>
              <a:rPr lang="en-US" sz="2200" b="1" dirty="0"/>
              <a:t>It is believed that this is the oldest Christian burial spot ever found and it pre-dates A.D. 70</a:t>
            </a:r>
          </a:p>
          <a:p>
            <a:r>
              <a:rPr lang="en-US" sz="2200" b="1" dirty="0"/>
              <a:t>Besides its clear statement of faith in the power of God to raise the dead (something not found in the Jewish tombs of the time), the Jonah motif clearly hearkens to an expression of faith in Jesus' resurrection based on the words of Jesus, the “sign of Jonah” - the sign that he would escape the bonds of death</a:t>
            </a:r>
          </a:p>
        </p:txBody>
      </p:sp>
    </p:spTree>
    <p:extLst>
      <p:ext uri="{BB962C8B-B14F-4D97-AF65-F5344CB8AC3E}">
        <p14:creationId xmlns:p14="http://schemas.microsoft.com/office/powerpoint/2010/main" val="308175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Additional Information</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1" y="2133600"/>
            <a:ext cx="6440265" cy="3777622"/>
          </a:xfrm>
        </p:spPr>
        <p:txBody>
          <a:bodyPr>
            <a:noAutofit/>
          </a:bodyPr>
          <a:lstStyle/>
          <a:p>
            <a:r>
              <a:rPr lang="en-US" sz="2400" b="1" dirty="0"/>
              <a:t>Why did the crowds wave palm branches at the Triumphal Entry?</a:t>
            </a:r>
          </a:p>
          <a:p>
            <a:r>
              <a:rPr lang="en-US" sz="2400" b="1" dirty="0"/>
              <a:t>The palm frond had become a patriotic symbol of an independent and strong Israel</a:t>
            </a:r>
          </a:p>
          <a:p>
            <a:r>
              <a:rPr lang="en-US" sz="2400" b="1" dirty="0"/>
              <a:t>It was used on coins minted during the time of the Maccabees (as on this coin from the reign of Hyrcanus I, 135-194 B.C.)</a:t>
            </a:r>
          </a:p>
        </p:txBody>
      </p:sp>
      <p:pic>
        <p:nvPicPr>
          <p:cNvPr id="4" name="Picture 3">
            <a:extLst>
              <a:ext uri="{FF2B5EF4-FFF2-40B4-BE49-F238E27FC236}">
                <a16:creationId xmlns:a16="http://schemas.microsoft.com/office/drawing/2014/main" id="{59DD73DC-AD72-49BF-9E80-3AC6C7EC47CA}"/>
              </a:ext>
            </a:extLst>
          </p:cNvPr>
          <p:cNvPicPr>
            <a:picLocks noChangeAspect="1"/>
          </p:cNvPicPr>
          <p:nvPr/>
        </p:nvPicPr>
        <p:blipFill>
          <a:blip r:embed="rId2"/>
          <a:stretch>
            <a:fillRect/>
          </a:stretch>
        </p:blipFill>
        <p:spPr>
          <a:xfrm>
            <a:off x="9029477" y="2178211"/>
            <a:ext cx="6669602" cy="3688400"/>
          </a:xfrm>
          <a:prstGeom prst="rect">
            <a:avLst/>
          </a:prstGeom>
        </p:spPr>
      </p:pic>
    </p:spTree>
    <p:extLst>
      <p:ext uri="{BB962C8B-B14F-4D97-AF65-F5344CB8AC3E}">
        <p14:creationId xmlns:p14="http://schemas.microsoft.com/office/powerpoint/2010/main" val="242519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Additional Information</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p:txBody>
          <a:bodyPr>
            <a:noAutofit/>
          </a:bodyPr>
          <a:lstStyle/>
          <a:p>
            <a:r>
              <a:rPr lang="en-US" sz="2400" b="1" dirty="0"/>
              <a:t>Solomon’s Temple is described with palm decorations</a:t>
            </a:r>
          </a:p>
          <a:p>
            <a:r>
              <a:rPr lang="en-US" sz="2400" b="1" dirty="0"/>
              <a:t>“Then he carved all the walls of the temple all around, both the inner and outer </a:t>
            </a:r>
            <a:r>
              <a:rPr lang="en-US" sz="2400" b="1" i="1" dirty="0"/>
              <a:t>sanctuaries,</a:t>
            </a:r>
            <a:r>
              <a:rPr lang="en-US" sz="2400" b="1" dirty="0"/>
              <a:t> with carved figures of cherubim, palm trees, and open flowers.” (1</a:t>
            </a:r>
            <a:r>
              <a:rPr lang="en-US" sz="2400" b="1" baseline="30000" dirty="0"/>
              <a:t>st</a:t>
            </a:r>
            <a:r>
              <a:rPr lang="en-US" sz="2400" b="1" dirty="0"/>
              <a:t> Kings 6:29)</a:t>
            </a:r>
          </a:p>
          <a:p>
            <a:r>
              <a:rPr lang="en-US" sz="2400" b="1" dirty="0"/>
              <a:t>And, according to the Babylon Talmud, the walls of the second temple were also carved throughout with cherubim, palms, and open-faced flowers</a:t>
            </a:r>
          </a:p>
          <a:p>
            <a:endParaRPr lang="en-US" sz="2400" b="1" dirty="0"/>
          </a:p>
        </p:txBody>
      </p:sp>
    </p:spTree>
    <p:extLst>
      <p:ext uri="{BB962C8B-B14F-4D97-AF65-F5344CB8AC3E}">
        <p14:creationId xmlns:p14="http://schemas.microsoft.com/office/powerpoint/2010/main" val="237568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0C7FA-32E8-4001-9E3E-83C9B90214BA}"/>
              </a:ext>
            </a:extLst>
          </p:cNvPr>
          <p:cNvSpPr>
            <a:spLocks noGrp="1"/>
          </p:cNvSpPr>
          <p:nvPr>
            <p:ph type="title"/>
          </p:nvPr>
        </p:nvSpPr>
        <p:spPr/>
        <p:txBody>
          <a:bodyPr/>
          <a:lstStyle/>
          <a:p>
            <a:r>
              <a:rPr lang="en-US" dirty="0"/>
              <a:t> </a:t>
            </a:r>
            <a:r>
              <a:rPr lang="en-US" b="1" dirty="0"/>
              <a:t>A Memory Aid</a:t>
            </a:r>
          </a:p>
        </p:txBody>
      </p:sp>
      <p:sp>
        <p:nvSpPr>
          <p:cNvPr id="4" name="Content Placeholder 3">
            <a:extLst>
              <a:ext uri="{FF2B5EF4-FFF2-40B4-BE49-F238E27FC236}">
                <a16:creationId xmlns:a16="http://schemas.microsoft.com/office/drawing/2014/main" id="{081C9B3F-CEC1-45E9-905C-C8017B1C80AA}"/>
              </a:ext>
            </a:extLst>
          </p:cNvPr>
          <p:cNvSpPr>
            <a:spLocks noGrp="1"/>
          </p:cNvSpPr>
          <p:nvPr>
            <p:ph idx="1"/>
          </p:nvPr>
        </p:nvSpPr>
        <p:spPr/>
        <p:txBody>
          <a:bodyPr>
            <a:normAutofit/>
          </a:bodyPr>
          <a:lstStyle/>
          <a:p>
            <a:r>
              <a:rPr lang="en-US" sz="2400" b="1" dirty="0"/>
              <a:t>The tool we want to develop is to help you gain confidence in defending the historical accuracy of the Bible</a:t>
            </a:r>
          </a:p>
          <a:p>
            <a:r>
              <a:rPr lang="en-US" sz="2400" b="1" dirty="0"/>
              <a:t>Since the development of the science of archaeology just over 2 centuries ago, this has become even easier</a:t>
            </a:r>
          </a:p>
          <a:p>
            <a:r>
              <a:rPr lang="en-US" sz="2400" b="1" dirty="0"/>
              <a:t>Tonight we will briefly look at findings in 6 key areas that you can use to bolster your faith in the accuracy of the Scriptural record and to talk with others who may have doubts about the reliability of the Bible</a:t>
            </a:r>
          </a:p>
        </p:txBody>
      </p:sp>
    </p:spTree>
    <p:extLst>
      <p:ext uri="{BB962C8B-B14F-4D97-AF65-F5344CB8AC3E}">
        <p14:creationId xmlns:p14="http://schemas.microsoft.com/office/powerpoint/2010/main" val="385820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Additional Information</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1" y="2133600"/>
            <a:ext cx="9099205" cy="3777622"/>
          </a:xfrm>
        </p:spPr>
        <p:txBody>
          <a:bodyPr>
            <a:noAutofit/>
          </a:bodyPr>
          <a:lstStyle/>
          <a:p>
            <a:r>
              <a:rPr lang="en-US" sz="2200" b="1" dirty="0"/>
              <a:t>It was common practice during the Festival of Tabernacles/ Booths (Sukkoth) for Jewish people to celebrate by living in temporary booths and rejoicing with leafy branches</a:t>
            </a:r>
          </a:p>
          <a:p>
            <a:r>
              <a:rPr lang="en-US" sz="2200" b="1" dirty="0"/>
              <a:t>This specific festival was a reminder of God's faithfulness in the wilderness and of God's soon promise for the Messiah to come</a:t>
            </a:r>
          </a:p>
          <a:p>
            <a:r>
              <a:rPr lang="en-US" sz="2200" b="1" dirty="0"/>
              <a:t>It was during this Feast of Tabernacles that they would declare aloud the following verses from Psalm 118: "Lord, save us! Lord, grant us success! Blessed is he who comes in the name of the Lord. From the house of the Lord we bless you" (Psalm 118: 25-26, NIV)</a:t>
            </a:r>
          </a:p>
          <a:p>
            <a:r>
              <a:rPr lang="en-US" sz="2200" b="1" dirty="0"/>
              <a:t>"Lord Save us" translates to "Hosanna" </a:t>
            </a:r>
          </a:p>
        </p:txBody>
      </p:sp>
    </p:spTree>
    <p:extLst>
      <p:ext uri="{BB962C8B-B14F-4D97-AF65-F5344CB8AC3E}">
        <p14:creationId xmlns:p14="http://schemas.microsoft.com/office/powerpoint/2010/main" val="31046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Additional Information</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2" y="2133600"/>
            <a:ext cx="6610281" cy="3777622"/>
          </a:xfrm>
        </p:spPr>
        <p:txBody>
          <a:bodyPr>
            <a:noAutofit/>
          </a:bodyPr>
          <a:lstStyle/>
          <a:p>
            <a:r>
              <a:rPr lang="en-US" sz="2000" b="1" dirty="0"/>
              <a:t>After quoting the traditional Sukkot Psalm, the worshippers drive their point home by adding: “Hosanna to the Son of David!” (Matthew 21:9), and “Hosanna! Blessed is he who comes in the name of the Lord, even the King of Israel!” (John 12:12)</a:t>
            </a:r>
          </a:p>
          <a:p>
            <a:r>
              <a:rPr lang="en-US" sz="2000" b="1" dirty="0"/>
              <a:t>Palm branches were a symbol of power and victory over enemies to the Romans</a:t>
            </a:r>
          </a:p>
          <a:p>
            <a:r>
              <a:rPr lang="en-US" sz="2000" b="1" dirty="0"/>
              <a:t>In Roman athletic competitions, the winners were awarded palm branches as a symbol of strength</a:t>
            </a:r>
          </a:p>
          <a:p>
            <a:r>
              <a:rPr lang="en-US" sz="2000" b="1" dirty="0"/>
              <a:t>Even the Romans understood what was going on</a:t>
            </a:r>
          </a:p>
        </p:txBody>
      </p:sp>
      <p:pic>
        <p:nvPicPr>
          <p:cNvPr id="5" name="Picture 4">
            <a:extLst>
              <a:ext uri="{FF2B5EF4-FFF2-40B4-BE49-F238E27FC236}">
                <a16:creationId xmlns:a16="http://schemas.microsoft.com/office/drawing/2014/main" id="{8D36924E-3518-4610-97FA-8BDCD5E0D6F3}"/>
              </a:ext>
            </a:extLst>
          </p:cNvPr>
          <p:cNvPicPr>
            <a:picLocks noChangeAspect="1"/>
          </p:cNvPicPr>
          <p:nvPr/>
        </p:nvPicPr>
        <p:blipFill>
          <a:blip r:embed="rId2"/>
          <a:stretch>
            <a:fillRect/>
          </a:stretch>
        </p:blipFill>
        <p:spPr>
          <a:xfrm>
            <a:off x="9027215" y="2495981"/>
            <a:ext cx="3683664" cy="3180881"/>
          </a:xfrm>
          <a:prstGeom prst="rect">
            <a:avLst/>
          </a:prstGeom>
        </p:spPr>
      </p:pic>
    </p:spTree>
    <p:extLst>
      <p:ext uri="{BB962C8B-B14F-4D97-AF65-F5344CB8AC3E}">
        <p14:creationId xmlns:p14="http://schemas.microsoft.com/office/powerpoint/2010/main" val="112026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Language</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1" y="2133600"/>
            <a:ext cx="9271485" cy="3777622"/>
          </a:xfrm>
        </p:spPr>
        <p:txBody>
          <a:bodyPr>
            <a:noAutofit/>
          </a:bodyPr>
          <a:lstStyle/>
          <a:p>
            <a:r>
              <a:rPr lang="en-US" sz="2400" b="1" dirty="0"/>
              <a:t>Paul seems to have borrowed from Graco/Roman authors</a:t>
            </a:r>
          </a:p>
          <a:p>
            <a:r>
              <a:rPr lang="en-US" sz="2400" b="1" dirty="0"/>
              <a:t>An example may be in 2</a:t>
            </a:r>
            <a:r>
              <a:rPr lang="en-US" sz="2400" b="1" baseline="30000" dirty="0"/>
              <a:t>nd</a:t>
            </a:r>
            <a:r>
              <a:rPr lang="en-US" sz="2400" b="1" dirty="0"/>
              <a:t> Corinthian 3:3 where he wrote: “you are an epistle of Christ, ministered by us, written not with ink but by the Spirit of the living God, not on tablets of stone but on tablets of flesh, that is, of the heart.”</a:t>
            </a:r>
          </a:p>
          <a:p>
            <a:r>
              <a:rPr lang="en-US" sz="2400" b="1" dirty="0"/>
              <a:t>This is an apparent allusion to Pericles’ Funeral Oration (431 B.C.), when the great statesman told the Athenians: “In foreign lands there dwells also an unwritten memorial of them, graven not on stone but in the hearts of men.”</a:t>
            </a:r>
          </a:p>
          <a:p>
            <a:pPr marL="0" lvl="0" indent="0" defTabSz="914400" eaLnBrk="0" fontAlgn="base" hangingPunct="0">
              <a:spcBef>
                <a:spcPct val="0"/>
              </a:spcBef>
              <a:spcAft>
                <a:spcPct val="0"/>
              </a:spcAft>
              <a:buClrTx/>
              <a:buNone/>
            </a:pPr>
            <a:endParaRPr lang="en-US" sz="2400" b="1" dirty="0"/>
          </a:p>
        </p:txBody>
      </p:sp>
    </p:spTree>
    <p:extLst>
      <p:ext uri="{BB962C8B-B14F-4D97-AF65-F5344CB8AC3E}">
        <p14:creationId xmlns:p14="http://schemas.microsoft.com/office/powerpoint/2010/main" val="313538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Language</a:t>
            </a:r>
          </a:p>
        </p:txBody>
      </p:sp>
      <p:graphicFrame>
        <p:nvGraphicFramePr>
          <p:cNvPr id="4" name="Table 4">
            <a:extLst>
              <a:ext uri="{FF2B5EF4-FFF2-40B4-BE49-F238E27FC236}">
                <a16:creationId xmlns:a16="http://schemas.microsoft.com/office/drawing/2014/main" id="{E86BE469-7473-4944-907C-AEDC08A034E8}"/>
              </a:ext>
            </a:extLst>
          </p:cNvPr>
          <p:cNvGraphicFramePr>
            <a:graphicFrameLocks noGrp="1"/>
          </p:cNvGraphicFramePr>
          <p:nvPr>
            <p:ph idx="1"/>
          </p:nvPr>
        </p:nvGraphicFramePr>
        <p:xfrm>
          <a:off x="2456691" y="1577008"/>
          <a:ext cx="8915400" cy="4577080"/>
        </p:xfrm>
        <a:graphic>
          <a:graphicData uri="http://schemas.openxmlformats.org/drawingml/2006/table">
            <a:tbl>
              <a:tblPr firstRow="1" bandRow="1">
                <a:tableStyleId>{5C22544A-7EE6-4342-B048-85BDC9FD1C3A}</a:tableStyleId>
              </a:tblPr>
              <a:tblGrid>
                <a:gridCol w="4457700">
                  <a:extLst>
                    <a:ext uri="{9D8B030D-6E8A-4147-A177-3AD203B41FA5}">
                      <a16:colId xmlns:a16="http://schemas.microsoft.com/office/drawing/2014/main" val="1127060758"/>
                    </a:ext>
                  </a:extLst>
                </a:gridCol>
                <a:gridCol w="4457700">
                  <a:extLst>
                    <a:ext uri="{9D8B030D-6E8A-4147-A177-3AD203B41FA5}">
                      <a16:colId xmlns:a16="http://schemas.microsoft.com/office/drawing/2014/main" val="2012906399"/>
                    </a:ext>
                  </a:extLst>
                </a:gridCol>
              </a:tblGrid>
              <a:tr h="370840">
                <a:tc>
                  <a:txBody>
                    <a:bodyPr/>
                    <a:lstStyle/>
                    <a:p>
                      <a:pPr marL="0" marR="0" algn="ctr" fontAlgn="t">
                        <a:spcBef>
                          <a:spcPts val="0"/>
                        </a:spcBef>
                        <a:spcAft>
                          <a:spcPts val="0"/>
                        </a:spcAft>
                      </a:pPr>
                      <a:r>
                        <a:rPr lang="en-US" sz="2400" b="1" dirty="0">
                          <a:solidFill>
                            <a:srgbClr val="FFFFFF"/>
                          </a:solidFill>
                          <a:effectLst/>
                        </a:rPr>
                        <a:t>Paul’s Statement</a:t>
                      </a:r>
                      <a:endParaRPr lang="en-US" sz="2400" b="1" dirty="0">
                        <a:effectLst/>
                      </a:endParaRPr>
                    </a:p>
                  </a:txBody>
                  <a:tcPr marL="63881" marR="63881" marT="0" marB="0"/>
                </a:tc>
                <a:tc>
                  <a:txBody>
                    <a:bodyPr/>
                    <a:lstStyle/>
                    <a:p>
                      <a:pPr marL="0" marR="0" algn="ctr" fontAlgn="t">
                        <a:spcBef>
                          <a:spcPts val="0"/>
                        </a:spcBef>
                        <a:spcAft>
                          <a:spcPts val="0"/>
                        </a:spcAft>
                      </a:pPr>
                      <a:r>
                        <a:rPr lang="en-US" sz="2400" b="1" dirty="0">
                          <a:solidFill>
                            <a:srgbClr val="FFFFFF"/>
                          </a:solidFill>
                          <a:effectLst/>
                        </a:rPr>
                        <a:t>Pagan Source</a:t>
                      </a:r>
                      <a:endParaRPr lang="en-US" sz="2400" b="1" dirty="0">
                        <a:effectLst/>
                      </a:endParaRPr>
                    </a:p>
                  </a:txBody>
                  <a:tcPr marL="63881" marR="63881" marT="0" marB="0"/>
                </a:tc>
                <a:extLst>
                  <a:ext uri="{0D108BD9-81ED-4DB2-BD59-A6C34878D82A}">
                    <a16:rowId xmlns:a16="http://schemas.microsoft.com/office/drawing/2014/main" val="958605216"/>
                  </a:ext>
                </a:extLst>
              </a:tr>
              <a:tr h="370840">
                <a:tc>
                  <a:txBody>
                    <a:bodyPr/>
                    <a:lstStyle/>
                    <a:p>
                      <a:pPr marL="0" marR="0" fontAlgn="t">
                        <a:spcBef>
                          <a:spcPts val="0"/>
                        </a:spcBef>
                        <a:spcAft>
                          <a:spcPts val="0"/>
                        </a:spcAft>
                      </a:pPr>
                      <a:r>
                        <a:rPr lang="en-US" sz="2400" b="1" dirty="0">
                          <a:solidFill>
                            <a:srgbClr val="344F0F"/>
                          </a:solidFill>
                          <a:effectLst/>
                        </a:rPr>
                        <a:t>"</a:t>
                      </a:r>
                      <a:r>
                        <a:rPr lang="en-US" sz="2400" b="1" dirty="0">
                          <a:solidFill>
                            <a:schemeClr val="tx1"/>
                          </a:solidFill>
                          <a:effectLst/>
                        </a:rPr>
                        <a:t>kick against the pricks</a:t>
                      </a:r>
                      <a:r>
                        <a:rPr lang="en-US" sz="2400" b="1" dirty="0">
                          <a:effectLst/>
                        </a:rPr>
                        <a:t>“ (actually Christ to Paul in Acts 9:5)</a:t>
                      </a:r>
                    </a:p>
                  </a:txBody>
                  <a:tcPr marL="63881" marR="63881" marT="0" marB="0"/>
                </a:tc>
                <a:tc>
                  <a:txBody>
                    <a:bodyPr/>
                    <a:lstStyle/>
                    <a:p>
                      <a:pPr marL="0" marR="0" fontAlgn="t">
                        <a:spcBef>
                          <a:spcPts val="0"/>
                        </a:spcBef>
                        <a:spcAft>
                          <a:spcPts val="0"/>
                        </a:spcAft>
                      </a:pPr>
                      <a:r>
                        <a:rPr lang="en-US" sz="2400" b="1" dirty="0">
                          <a:solidFill>
                            <a:srgbClr val="344F0F"/>
                          </a:solidFill>
                          <a:effectLst/>
                        </a:rPr>
                        <a:t>“</a:t>
                      </a:r>
                      <a:r>
                        <a:rPr lang="en-US" sz="2400" b="1" dirty="0">
                          <a:solidFill>
                            <a:schemeClr val="tx1"/>
                          </a:solidFill>
                          <a:effectLst/>
                        </a:rPr>
                        <a:t>Kick against the pricks</a:t>
                      </a:r>
                      <a:r>
                        <a:rPr lang="en-US" sz="2400" b="1" dirty="0">
                          <a:effectLst/>
                        </a:rPr>
                        <a:t>“ Aeschylus in Agamemnon (</a:t>
                      </a:r>
                      <a:r>
                        <a:rPr lang="en-US" sz="2400" b="1" i="1" dirty="0">
                          <a:effectLst/>
                        </a:rPr>
                        <a:t>ca</a:t>
                      </a:r>
                      <a:r>
                        <a:rPr lang="en-US" sz="2400" b="1" dirty="0">
                          <a:effectLst/>
                        </a:rPr>
                        <a:t>. 450 B.C.)</a:t>
                      </a:r>
                    </a:p>
                  </a:txBody>
                  <a:tcPr marL="63881" marR="63881" marT="0" marB="0"/>
                </a:tc>
                <a:extLst>
                  <a:ext uri="{0D108BD9-81ED-4DB2-BD59-A6C34878D82A}">
                    <a16:rowId xmlns:a16="http://schemas.microsoft.com/office/drawing/2014/main" val="3246982791"/>
                  </a:ext>
                </a:extLst>
              </a:tr>
              <a:tr h="370840">
                <a:tc>
                  <a:txBody>
                    <a:bodyPr/>
                    <a:lstStyle/>
                    <a:p>
                      <a:pPr marL="0" marR="0" fontAlgn="t">
                        <a:spcBef>
                          <a:spcPts val="0"/>
                        </a:spcBef>
                        <a:spcAft>
                          <a:spcPts val="0"/>
                        </a:spcAft>
                      </a:pPr>
                      <a:r>
                        <a:rPr lang="en-US" sz="2400" b="1" i="0" kern="1200" dirty="0">
                          <a:solidFill>
                            <a:schemeClr val="dk1"/>
                          </a:solidFill>
                          <a:effectLst/>
                          <a:latin typeface="+mn-lt"/>
                          <a:ea typeface="+mn-ea"/>
                          <a:cs typeface="+mn-cs"/>
                        </a:rPr>
                        <a:t>"For in him we live, and move, and have our being;“ (Acts 16:28 on the </a:t>
                      </a:r>
                      <a:r>
                        <a:rPr lang="en-US" sz="2400" b="1" dirty="0"/>
                        <a:t>Areopagus</a:t>
                      </a:r>
                      <a:r>
                        <a:rPr lang="en-US" sz="2400" b="1" i="0" kern="1200" dirty="0">
                          <a:solidFill>
                            <a:schemeClr val="dk1"/>
                          </a:solidFill>
                          <a:effectLst/>
                          <a:latin typeface="+mn-lt"/>
                          <a:ea typeface="+mn-ea"/>
                          <a:cs typeface="+mn-cs"/>
                        </a:rPr>
                        <a:t>)</a:t>
                      </a:r>
                      <a:endParaRPr lang="en-US" sz="2400" b="1" dirty="0">
                        <a:effectLst/>
                      </a:endParaRPr>
                    </a:p>
                  </a:txBody>
                  <a:tcPr marL="63881" marR="63881" marT="0" marB="0"/>
                </a:tc>
                <a:tc>
                  <a:txBody>
                    <a:bodyPr/>
                    <a:lstStyle/>
                    <a:p>
                      <a:r>
                        <a:rPr lang="en-US" sz="2400" b="1" i="0" kern="1200" dirty="0">
                          <a:solidFill>
                            <a:schemeClr val="dk1"/>
                          </a:solidFill>
                          <a:effectLst/>
                          <a:latin typeface="+mn-lt"/>
                          <a:ea typeface="+mn-ea"/>
                          <a:cs typeface="+mn-cs"/>
                        </a:rPr>
                        <a:t>"For in him we live and move and have our being“ Epimenides in a Hymn to Zeus (</a:t>
                      </a:r>
                      <a:r>
                        <a:rPr lang="en-US" sz="2400" b="1" i="1" kern="1200" dirty="0">
                          <a:solidFill>
                            <a:schemeClr val="dk1"/>
                          </a:solidFill>
                          <a:effectLst/>
                          <a:latin typeface="+mn-lt"/>
                          <a:ea typeface="+mn-ea"/>
                          <a:cs typeface="+mn-cs"/>
                        </a:rPr>
                        <a:t>ca</a:t>
                      </a:r>
                      <a:r>
                        <a:rPr lang="en-US" sz="2400" b="1" i="0" kern="1200" dirty="0">
                          <a:solidFill>
                            <a:schemeClr val="dk1"/>
                          </a:solidFill>
                          <a:effectLst/>
                          <a:latin typeface="+mn-lt"/>
                          <a:ea typeface="+mn-ea"/>
                          <a:cs typeface="+mn-cs"/>
                        </a:rPr>
                        <a:t>. 600 B.C.)</a:t>
                      </a:r>
                      <a:endParaRPr lang="en-US" sz="2400" b="1" dirty="0"/>
                    </a:p>
                  </a:txBody>
                  <a:tcPr/>
                </a:tc>
                <a:extLst>
                  <a:ext uri="{0D108BD9-81ED-4DB2-BD59-A6C34878D82A}">
                    <a16:rowId xmlns:a16="http://schemas.microsoft.com/office/drawing/2014/main" val="3213213450"/>
                  </a:ext>
                </a:extLst>
              </a:tr>
              <a:tr h="370840">
                <a:tc>
                  <a:txBody>
                    <a:bodyPr/>
                    <a:lstStyle/>
                    <a:p>
                      <a:r>
                        <a:rPr lang="en-US" sz="2400" b="1" dirty="0"/>
                        <a:t>“</a:t>
                      </a:r>
                      <a:r>
                        <a:rPr lang="en-US" sz="2400" b="1" dirty="0">
                          <a:solidFill>
                            <a:schemeClr val="tx1"/>
                          </a:solidFill>
                          <a:effectLst/>
                        </a:rPr>
                        <a:t>For we are also his offspring</a:t>
                      </a:r>
                      <a:r>
                        <a:rPr lang="en-US" sz="2400" b="1" dirty="0">
                          <a:solidFill>
                            <a:srgbClr val="344F0F"/>
                          </a:solidFill>
                          <a:effectLst/>
                        </a:rPr>
                        <a:t>.</a:t>
                      </a:r>
                      <a:r>
                        <a:rPr lang="en-US" sz="2400" b="1" dirty="0">
                          <a:effectLst/>
                        </a:rPr>
                        <a:t>“ (Acts 16:28)</a:t>
                      </a:r>
                      <a:endParaRPr lang="en-US" sz="2400" b="1" dirty="0"/>
                    </a:p>
                  </a:txBody>
                  <a:tcPr marL="63881" marR="63881" marT="0" marB="0"/>
                </a:tc>
                <a:tc>
                  <a:txBody>
                    <a:bodyPr/>
                    <a:lstStyle/>
                    <a:p>
                      <a:r>
                        <a:rPr lang="en-US" sz="2400" b="1" dirty="0"/>
                        <a:t>“We are also his [Zeus’] offspring.”</a:t>
                      </a:r>
                    </a:p>
                    <a:p>
                      <a:r>
                        <a:rPr lang="en-US" sz="2400" b="1" dirty="0"/>
                        <a:t>Aratus in Phaenomen (</a:t>
                      </a:r>
                      <a:r>
                        <a:rPr lang="en-US" sz="2400" b="1" i="1" dirty="0"/>
                        <a:t>ca</a:t>
                      </a:r>
                      <a:r>
                        <a:rPr lang="en-US" sz="2400" b="1" dirty="0"/>
                        <a:t>. 300 B.C.)</a:t>
                      </a:r>
                    </a:p>
                  </a:txBody>
                  <a:tcPr/>
                </a:tc>
                <a:extLst>
                  <a:ext uri="{0D108BD9-81ED-4DB2-BD59-A6C34878D82A}">
                    <a16:rowId xmlns:a16="http://schemas.microsoft.com/office/drawing/2014/main" val="1529208958"/>
                  </a:ext>
                </a:extLst>
              </a:tr>
            </a:tbl>
          </a:graphicData>
        </a:graphic>
      </p:graphicFrame>
    </p:spTree>
    <p:extLst>
      <p:ext uri="{BB962C8B-B14F-4D97-AF65-F5344CB8AC3E}">
        <p14:creationId xmlns:p14="http://schemas.microsoft.com/office/powerpoint/2010/main" val="38246037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Language</a:t>
            </a:r>
          </a:p>
        </p:txBody>
      </p:sp>
      <p:graphicFrame>
        <p:nvGraphicFramePr>
          <p:cNvPr id="4" name="Table 4">
            <a:extLst>
              <a:ext uri="{FF2B5EF4-FFF2-40B4-BE49-F238E27FC236}">
                <a16:creationId xmlns:a16="http://schemas.microsoft.com/office/drawing/2014/main" id="{26CF0DF4-648D-459A-A891-CC119C07EABC}"/>
              </a:ext>
            </a:extLst>
          </p:cNvPr>
          <p:cNvGraphicFramePr>
            <a:graphicFrameLocks noGrp="1"/>
          </p:cNvGraphicFramePr>
          <p:nvPr>
            <p:ph idx="1"/>
          </p:nvPr>
        </p:nvGraphicFramePr>
        <p:xfrm>
          <a:off x="2118959" y="1675372"/>
          <a:ext cx="9859618" cy="4759960"/>
        </p:xfrm>
        <a:graphic>
          <a:graphicData uri="http://schemas.openxmlformats.org/drawingml/2006/table">
            <a:tbl>
              <a:tblPr firstRow="1" bandRow="1">
                <a:tableStyleId>{5C22544A-7EE6-4342-B048-85BDC9FD1C3A}</a:tableStyleId>
              </a:tblPr>
              <a:tblGrid>
                <a:gridCol w="4929809">
                  <a:extLst>
                    <a:ext uri="{9D8B030D-6E8A-4147-A177-3AD203B41FA5}">
                      <a16:colId xmlns:a16="http://schemas.microsoft.com/office/drawing/2014/main" val="2533883386"/>
                    </a:ext>
                  </a:extLst>
                </a:gridCol>
                <a:gridCol w="4929809">
                  <a:extLst>
                    <a:ext uri="{9D8B030D-6E8A-4147-A177-3AD203B41FA5}">
                      <a16:colId xmlns:a16="http://schemas.microsoft.com/office/drawing/2014/main" val="2720432446"/>
                    </a:ext>
                  </a:extLst>
                </a:gridCol>
              </a:tblGrid>
              <a:tr h="370840">
                <a:tc>
                  <a:txBody>
                    <a:bodyPr/>
                    <a:lstStyle/>
                    <a:p>
                      <a:pPr marL="0" marR="0" algn="ctr" fontAlgn="t">
                        <a:spcBef>
                          <a:spcPts val="0"/>
                        </a:spcBef>
                        <a:spcAft>
                          <a:spcPts val="0"/>
                        </a:spcAft>
                      </a:pPr>
                      <a:r>
                        <a:rPr lang="en-US" sz="2400" b="1" dirty="0">
                          <a:solidFill>
                            <a:srgbClr val="FFFFFF"/>
                          </a:solidFill>
                          <a:effectLst/>
                        </a:rPr>
                        <a:t>Paul’s Statement</a:t>
                      </a:r>
                      <a:endParaRPr lang="en-US" sz="2400" b="1" dirty="0">
                        <a:effectLst/>
                      </a:endParaRPr>
                    </a:p>
                  </a:txBody>
                  <a:tcPr marL="63881" marR="63881" marT="0" marB="0"/>
                </a:tc>
                <a:tc>
                  <a:txBody>
                    <a:bodyPr/>
                    <a:lstStyle/>
                    <a:p>
                      <a:pPr marL="0" marR="0" algn="ctr" fontAlgn="t">
                        <a:spcBef>
                          <a:spcPts val="0"/>
                        </a:spcBef>
                        <a:spcAft>
                          <a:spcPts val="0"/>
                        </a:spcAft>
                      </a:pPr>
                      <a:r>
                        <a:rPr lang="en-US" sz="2400" b="1" dirty="0">
                          <a:solidFill>
                            <a:srgbClr val="FFFFFF"/>
                          </a:solidFill>
                          <a:effectLst/>
                        </a:rPr>
                        <a:t>Pagan Source</a:t>
                      </a:r>
                      <a:endParaRPr lang="en-US" sz="2400" b="1" dirty="0">
                        <a:effectLst/>
                      </a:endParaRPr>
                    </a:p>
                  </a:txBody>
                  <a:tcPr marL="63881" marR="63881" marT="0" marB="0"/>
                </a:tc>
                <a:extLst>
                  <a:ext uri="{0D108BD9-81ED-4DB2-BD59-A6C34878D82A}">
                    <a16:rowId xmlns:a16="http://schemas.microsoft.com/office/drawing/2014/main" val="876429249"/>
                  </a:ext>
                </a:extLst>
              </a:tr>
              <a:tr h="370840">
                <a:tc>
                  <a:txBody>
                    <a:bodyPr/>
                    <a:lstStyle/>
                    <a:p>
                      <a:pPr marL="0" marR="0" fontAlgn="t">
                        <a:spcBef>
                          <a:spcPts val="0"/>
                        </a:spcBef>
                        <a:spcAft>
                          <a:spcPts val="0"/>
                        </a:spcAft>
                      </a:pPr>
                      <a:r>
                        <a:rPr lang="en-US" sz="2400" b="1" dirty="0">
                          <a:solidFill>
                            <a:schemeClr val="tx1"/>
                          </a:solidFill>
                          <a:effectLst/>
                        </a:rPr>
                        <a:t>“For the good that I would I do not: but the evil which I would not, that I do.“ (Romans 7:19)</a:t>
                      </a:r>
                    </a:p>
                  </a:txBody>
                  <a:tcPr marL="63881" marR="63881" marT="0" marB="0"/>
                </a:tc>
                <a:tc>
                  <a:txBody>
                    <a:bodyPr/>
                    <a:lstStyle/>
                    <a:p>
                      <a:pPr marL="0" marR="0" fontAlgn="t">
                        <a:spcBef>
                          <a:spcPts val="0"/>
                        </a:spcBef>
                        <a:spcAft>
                          <a:spcPts val="0"/>
                        </a:spcAft>
                      </a:pPr>
                      <a:r>
                        <a:rPr lang="en-US" sz="2400" b="1" dirty="0">
                          <a:solidFill>
                            <a:schemeClr val="tx1"/>
                          </a:solidFill>
                          <a:effectLst/>
                        </a:rPr>
                        <a:t>“The good that I would I do not; but the evil which I would not do, that I do"</a:t>
                      </a:r>
                      <a:br>
                        <a:rPr lang="en-US" sz="2400" b="1" dirty="0">
                          <a:solidFill>
                            <a:schemeClr val="tx1"/>
                          </a:solidFill>
                          <a:effectLst/>
                        </a:rPr>
                      </a:br>
                      <a:r>
                        <a:rPr lang="en-US" sz="2400" b="1" dirty="0">
                          <a:solidFill>
                            <a:schemeClr val="tx1"/>
                          </a:solidFill>
                          <a:effectLst/>
                        </a:rPr>
                        <a:t>Euripides in Hippolytus (</a:t>
                      </a:r>
                      <a:r>
                        <a:rPr lang="en-US" sz="2400" b="1" i="1" dirty="0">
                          <a:solidFill>
                            <a:schemeClr val="tx1"/>
                          </a:solidFill>
                          <a:effectLst/>
                        </a:rPr>
                        <a:t>ca</a:t>
                      </a:r>
                      <a:r>
                        <a:rPr lang="en-US" sz="2400" b="1" dirty="0">
                          <a:solidFill>
                            <a:schemeClr val="tx1"/>
                          </a:solidFill>
                          <a:effectLst/>
                        </a:rPr>
                        <a:t>. 425 B.C.)</a:t>
                      </a:r>
                    </a:p>
                  </a:txBody>
                  <a:tcPr marL="63881" marR="63881" marT="0" marB="0"/>
                </a:tc>
                <a:extLst>
                  <a:ext uri="{0D108BD9-81ED-4DB2-BD59-A6C34878D82A}">
                    <a16:rowId xmlns:a16="http://schemas.microsoft.com/office/drawing/2014/main" val="786709709"/>
                  </a:ext>
                </a:extLst>
              </a:tr>
              <a:tr h="370840">
                <a:tc>
                  <a:txBody>
                    <a:bodyPr/>
                    <a:lstStyle/>
                    <a:p>
                      <a:pPr marL="0" marR="0" fontAlgn="t">
                        <a:spcBef>
                          <a:spcPts val="0"/>
                        </a:spcBef>
                        <a:spcAft>
                          <a:spcPts val="0"/>
                        </a:spcAft>
                      </a:pPr>
                      <a:r>
                        <a:rPr lang="en-US" sz="2400" b="1" dirty="0">
                          <a:solidFill>
                            <a:schemeClr val="tx1"/>
                          </a:solidFill>
                          <a:effectLst/>
                        </a:rPr>
                        <a:t>“Bad company corrupts good character.“ (1</a:t>
                      </a:r>
                      <a:r>
                        <a:rPr lang="en-US" sz="2400" b="1" baseline="30000" dirty="0">
                          <a:solidFill>
                            <a:schemeClr val="tx1"/>
                          </a:solidFill>
                          <a:effectLst/>
                        </a:rPr>
                        <a:t>st</a:t>
                      </a:r>
                      <a:r>
                        <a:rPr lang="en-US" sz="2400" b="1" dirty="0">
                          <a:solidFill>
                            <a:schemeClr val="tx1"/>
                          </a:solidFill>
                          <a:effectLst/>
                        </a:rPr>
                        <a:t> Corinthians 15:33)</a:t>
                      </a:r>
                    </a:p>
                  </a:txBody>
                  <a:tcPr marL="63881" marR="63881" marT="0" marB="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2400" b="1" dirty="0">
                          <a:solidFill>
                            <a:schemeClr val="tx1"/>
                          </a:solidFill>
                          <a:effectLst/>
                        </a:rPr>
                        <a:t>“Bad company corrupts good character“ Menander (</a:t>
                      </a:r>
                      <a:r>
                        <a:rPr lang="en-US" sz="2400" b="1" i="1" dirty="0">
                          <a:solidFill>
                            <a:schemeClr val="tx1"/>
                          </a:solidFill>
                          <a:effectLst/>
                        </a:rPr>
                        <a:t>ca</a:t>
                      </a:r>
                      <a:r>
                        <a:rPr lang="en-US" sz="2400" b="1" dirty="0">
                          <a:solidFill>
                            <a:schemeClr val="tx1"/>
                          </a:solidFill>
                          <a:effectLst/>
                        </a:rPr>
                        <a:t>. 350 B.C.) </a:t>
                      </a:r>
                      <a:r>
                        <a:rPr lang="en-US" sz="2400" b="1" i="0" kern="1200" dirty="0">
                          <a:solidFill>
                            <a:schemeClr val="tx1"/>
                          </a:solidFill>
                          <a:effectLst/>
                          <a:latin typeface="+mn-lt"/>
                          <a:ea typeface="+mn-ea"/>
                          <a:cs typeface="+mn-cs"/>
                        </a:rPr>
                        <a:t> who probably took it from Euripides according to Socrates</a:t>
                      </a:r>
                      <a:endParaRPr lang="en-US" sz="2400" b="1" dirty="0">
                        <a:solidFill>
                          <a:schemeClr val="tx1"/>
                        </a:solidFill>
                        <a:effectLst/>
                      </a:endParaRPr>
                    </a:p>
                  </a:txBody>
                  <a:tcPr marL="63881" marR="63881" marT="0" marB="0"/>
                </a:tc>
                <a:extLst>
                  <a:ext uri="{0D108BD9-81ED-4DB2-BD59-A6C34878D82A}">
                    <a16:rowId xmlns:a16="http://schemas.microsoft.com/office/drawing/2014/main" val="4203486854"/>
                  </a:ext>
                </a:extLst>
              </a:tr>
              <a:tr h="370840">
                <a:tc>
                  <a:txBody>
                    <a:bodyPr/>
                    <a:lstStyle/>
                    <a:p>
                      <a:pPr marL="0" marR="0" fontAlgn="t">
                        <a:spcBef>
                          <a:spcPts val="0"/>
                        </a:spcBef>
                        <a:spcAft>
                          <a:spcPts val="0"/>
                        </a:spcAft>
                      </a:pPr>
                      <a:r>
                        <a:rPr lang="en-US" sz="2400" b="1" dirty="0">
                          <a:solidFill>
                            <a:schemeClr val="tx1"/>
                          </a:solidFill>
                          <a:effectLst/>
                        </a:rPr>
                        <a:t>"Cretans are always liars, evil brutes, lazy gluttons.“ (Titus 1:12)</a:t>
                      </a:r>
                    </a:p>
                  </a:txBody>
                  <a:tcPr marL="63881" marR="63881" marT="0" marB="0"/>
                </a:tc>
                <a:tc>
                  <a:txBody>
                    <a:bodyPr/>
                    <a:lstStyle/>
                    <a:p>
                      <a:pPr marL="0" marR="0" fontAlgn="t">
                        <a:spcBef>
                          <a:spcPts val="0"/>
                        </a:spcBef>
                        <a:spcAft>
                          <a:spcPts val="0"/>
                        </a:spcAft>
                      </a:pPr>
                      <a:r>
                        <a:rPr lang="en-US" sz="2400" b="1" i="0" dirty="0">
                          <a:solidFill>
                            <a:schemeClr val="tx1"/>
                          </a:solidFill>
                          <a:effectLst/>
                        </a:rPr>
                        <a:t>"Cretans are always liars, evil brutes lazy gluttons."</a:t>
                      </a:r>
                      <a:r>
                        <a:rPr lang="en-US" sz="2400" b="1" i="0" dirty="0">
                          <a:solidFill>
                            <a:schemeClr val="tx1"/>
                          </a:solidFill>
                          <a:effectLst/>
                          <a:latin typeface="Arial" panose="020B0604020202020204" pitchFamily="34" charset="0"/>
                        </a:rPr>
                        <a:t> </a:t>
                      </a:r>
                      <a:r>
                        <a:rPr lang="en-US" sz="2400" b="1" i="0" dirty="0">
                          <a:solidFill>
                            <a:schemeClr val="tx1"/>
                          </a:solidFill>
                          <a:effectLst/>
                        </a:rPr>
                        <a:t>Epimenides in Cretica  (</a:t>
                      </a:r>
                      <a:r>
                        <a:rPr lang="en-US" sz="2400" b="1" i="1" dirty="0">
                          <a:solidFill>
                            <a:schemeClr val="tx1"/>
                          </a:solidFill>
                          <a:effectLst/>
                        </a:rPr>
                        <a:t>ca</a:t>
                      </a:r>
                      <a:r>
                        <a:rPr lang="en-US" sz="2400" b="1" i="0" dirty="0">
                          <a:solidFill>
                            <a:schemeClr val="tx1"/>
                          </a:solidFill>
                          <a:effectLst/>
                        </a:rPr>
                        <a:t>. 600 B.C.)</a:t>
                      </a:r>
                      <a:endParaRPr lang="en-US" sz="2400" b="1" dirty="0">
                        <a:solidFill>
                          <a:schemeClr val="tx1"/>
                        </a:solidFill>
                        <a:effectLst/>
                      </a:endParaRPr>
                    </a:p>
                  </a:txBody>
                  <a:tcPr marL="63881" marR="63881" marT="0" marB="0"/>
                </a:tc>
                <a:extLst>
                  <a:ext uri="{0D108BD9-81ED-4DB2-BD59-A6C34878D82A}">
                    <a16:rowId xmlns:a16="http://schemas.microsoft.com/office/drawing/2014/main" val="1109377230"/>
                  </a:ext>
                </a:extLst>
              </a:tr>
            </a:tbl>
          </a:graphicData>
        </a:graphic>
      </p:graphicFrame>
    </p:spTree>
    <p:extLst>
      <p:ext uri="{BB962C8B-B14F-4D97-AF65-F5344CB8AC3E}">
        <p14:creationId xmlns:p14="http://schemas.microsoft.com/office/powerpoint/2010/main" val="4617503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Language</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p:txBody>
          <a:bodyPr>
            <a:noAutofit/>
          </a:bodyPr>
          <a:lstStyle/>
          <a:p>
            <a:r>
              <a:rPr lang="en-US" sz="2400" b="1" dirty="0">
                <a:solidFill>
                  <a:schemeClr val="tx1"/>
                </a:solidFill>
              </a:rPr>
              <a:t>And a doubtful connection: “work out your own salvation with fear and trembling.“ (Philippians 2:12) to which some see a connection with "Work out your own salvation with diligence“ in the Mahaparinibbana sutta Buddhist scriptures</a:t>
            </a:r>
          </a:p>
          <a:p>
            <a:r>
              <a:rPr lang="en-US" sz="2400" b="1" dirty="0">
                <a:solidFill>
                  <a:schemeClr val="tx1"/>
                </a:solidFill>
              </a:rPr>
              <a:t>Clearly, Paul quoted unbelievers, but not in support of their inspiration or their wisdom, rather to promote the truth of Christianity</a:t>
            </a:r>
          </a:p>
          <a:p>
            <a:r>
              <a:rPr lang="en-US" sz="2400" b="1" dirty="0">
                <a:solidFill>
                  <a:schemeClr val="tx1"/>
                </a:solidFill>
              </a:rPr>
              <a:t>He spoke in cultural terms that would be easily understood by his audience</a:t>
            </a:r>
          </a:p>
        </p:txBody>
      </p:sp>
    </p:spTree>
    <p:extLst>
      <p:ext uri="{BB962C8B-B14F-4D97-AF65-F5344CB8AC3E}">
        <p14:creationId xmlns:p14="http://schemas.microsoft.com/office/powerpoint/2010/main" val="349029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Prophecy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2" y="2133600"/>
            <a:ext cx="3963981" cy="3777622"/>
          </a:xfrm>
        </p:spPr>
        <p:txBody>
          <a:bodyPr>
            <a:noAutofit/>
          </a:bodyPr>
          <a:lstStyle/>
          <a:p>
            <a:r>
              <a:rPr lang="en-US" sz="2000" b="1" dirty="0"/>
              <a:t>"He who has not seen Herod's building, has never in his life seen a truly grand building." (Talmud-</a:t>
            </a:r>
            <a:r>
              <a:rPr lang="en-US" sz="2000" b="1" i="1" dirty="0"/>
              <a:t>Bava Basra</a:t>
            </a:r>
            <a:r>
              <a:rPr lang="en-US" sz="2000" b="1" dirty="0"/>
              <a:t> 4a)</a:t>
            </a:r>
          </a:p>
          <a:p>
            <a:r>
              <a:rPr lang="en-US" sz="2000" b="1" dirty="0"/>
              <a:t>The great Jewish/Roman historian Josephus described the magnificence of the Temple with these words in his history of the Jewish War:</a:t>
            </a:r>
          </a:p>
        </p:txBody>
      </p:sp>
      <p:pic>
        <p:nvPicPr>
          <p:cNvPr id="12290" name="Picture 2" descr="Image result for picture of a temple in bible times">
            <a:extLst>
              <a:ext uri="{FF2B5EF4-FFF2-40B4-BE49-F238E27FC236}">
                <a16:creationId xmlns:a16="http://schemas.microsoft.com/office/drawing/2014/main" id="{EE33A7D8-A4EC-4A68-97CC-3FA50C541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193" y="2200859"/>
            <a:ext cx="5638807" cy="376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91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 calcmode="lin" valueType="num">
                                      <p:cBhvr>
                                        <p:cTn id="14" dur="1000" fill="hold"/>
                                        <p:tgtEl>
                                          <p:spTgt spid="12290"/>
                                        </p:tgtEl>
                                        <p:attrNameLst>
                                          <p:attrName>ppt_w</p:attrName>
                                        </p:attrNameLst>
                                      </p:cBhvr>
                                      <p:tavLst>
                                        <p:tav tm="0">
                                          <p:val>
                                            <p:fltVal val="0"/>
                                          </p:val>
                                        </p:tav>
                                        <p:tav tm="100000">
                                          <p:val>
                                            <p:strVal val="#ppt_w"/>
                                          </p:val>
                                        </p:tav>
                                      </p:tavLst>
                                    </p:anim>
                                    <p:anim calcmode="lin" valueType="num">
                                      <p:cBhvr>
                                        <p:cTn id="15" dur="1000" fill="hold"/>
                                        <p:tgtEl>
                                          <p:spTgt spid="12290"/>
                                        </p:tgtEl>
                                        <p:attrNameLst>
                                          <p:attrName>ppt_h</p:attrName>
                                        </p:attrNameLst>
                                      </p:cBhvr>
                                      <p:tavLst>
                                        <p:tav tm="0">
                                          <p:val>
                                            <p:fltVal val="0"/>
                                          </p:val>
                                        </p:tav>
                                        <p:tav tm="100000">
                                          <p:val>
                                            <p:strVal val="#ppt_h"/>
                                          </p:val>
                                        </p:tav>
                                      </p:tavLst>
                                    </p:anim>
                                    <p:anim calcmode="lin" valueType="num">
                                      <p:cBhvr>
                                        <p:cTn id="16" dur="1000" fill="hold"/>
                                        <p:tgtEl>
                                          <p:spTgt spid="12290"/>
                                        </p:tgtEl>
                                        <p:attrNameLst>
                                          <p:attrName>style.rotation</p:attrName>
                                        </p:attrNameLst>
                                      </p:cBhvr>
                                      <p:tavLst>
                                        <p:tav tm="0">
                                          <p:val>
                                            <p:fltVal val="90"/>
                                          </p:val>
                                        </p:tav>
                                        <p:tav tm="100000">
                                          <p:val>
                                            <p:fltVal val="0"/>
                                          </p:val>
                                        </p:tav>
                                      </p:tavLst>
                                    </p:anim>
                                    <p:animEffect transition="in" filter="fade">
                                      <p:cBhvr>
                                        <p:cTn id="17" dur="1000"/>
                                        <p:tgtEl>
                                          <p:spTgt spid="1229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Prophecy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p:txBody>
          <a:bodyPr>
            <a:noAutofit/>
          </a:bodyPr>
          <a:lstStyle/>
          <a:p>
            <a:r>
              <a:rPr lang="en-US" sz="2400" b="1" dirty="0"/>
              <a:t>“Viewed from without, the Sanctuary had everything that could amaze either mind or eyes. Overlaid all round with stout plates of gold, the first rays of the sun it reflected so fierce a blaze of fire that those who endeavored to look at it were forced to turn away as if they had looked straight at the sun. To strangers as they approached it seemed in the distance like a mountain covered with snow; for any part not covered with gold was dazzling white...”</a:t>
            </a:r>
          </a:p>
        </p:txBody>
      </p:sp>
    </p:spTree>
    <p:extLst>
      <p:ext uri="{BB962C8B-B14F-4D97-AF65-F5344CB8AC3E}">
        <p14:creationId xmlns:p14="http://schemas.microsoft.com/office/powerpoint/2010/main" val="214849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Prophecy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2" y="2133600"/>
            <a:ext cx="6143971" cy="3777622"/>
          </a:xfrm>
        </p:spPr>
        <p:txBody>
          <a:bodyPr>
            <a:noAutofit/>
          </a:bodyPr>
          <a:lstStyle/>
          <a:p>
            <a:r>
              <a:rPr lang="en-US" sz="2400" b="1" dirty="0"/>
              <a:t>No wonder the disciples were filled with wonder as they left the holy mount that day</a:t>
            </a:r>
          </a:p>
          <a:p>
            <a:r>
              <a:rPr lang="en-US" sz="2400" b="1" dirty="0"/>
              <a:t>No wonder they were even more amazed when their Master said: “Do you not see all these things? Assuredly, I say to you, not </a:t>
            </a:r>
            <a:r>
              <a:rPr lang="en-US" sz="2400" b="1" i="1" dirty="0"/>
              <a:t>one</a:t>
            </a:r>
            <a:r>
              <a:rPr lang="en-US" sz="2400" b="1" dirty="0"/>
              <a:t> stone shall be left here upon another, that shall not be thrown down.” (Matthew 24:2; </a:t>
            </a:r>
            <a:r>
              <a:rPr lang="en-US" sz="2400" b="1" i="1" dirty="0"/>
              <a:t>c.f. </a:t>
            </a:r>
            <a:r>
              <a:rPr lang="en-US" sz="2400" b="1" dirty="0"/>
              <a:t>Mark 13:2, Luke 19:44 &amp; Luke 21:6)</a:t>
            </a:r>
          </a:p>
        </p:txBody>
      </p:sp>
      <p:pic>
        <p:nvPicPr>
          <p:cNvPr id="13314" name="Picture 2" descr="Image result for pictures of herod's temple">
            <a:extLst>
              <a:ext uri="{FF2B5EF4-FFF2-40B4-BE49-F238E27FC236}">
                <a16:creationId xmlns:a16="http://schemas.microsoft.com/office/drawing/2014/main" id="{E886ADAF-A8BE-4894-9868-C1FEB1DD7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5237" y="1403479"/>
            <a:ext cx="3306763" cy="22005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pictures of herod's temple">
            <a:extLst>
              <a:ext uri="{FF2B5EF4-FFF2-40B4-BE49-F238E27FC236}">
                <a16:creationId xmlns:a16="http://schemas.microsoft.com/office/drawing/2014/main" id="{7B161DC6-1AFC-4286-925E-F835C65C1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5237" y="3943384"/>
            <a:ext cx="3306763" cy="2476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09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3314"/>
                                        </p:tgtEl>
                                        <p:attrNameLst>
                                          <p:attrName>style.visibility</p:attrName>
                                        </p:attrNameLst>
                                      </p:cBhvr>
                                      <p:to>
                                        <p:strVal val="visible"/>
                                      </p:to>
                                    </p:set>
                                    <p:animEffect transition="in" filter="wipe(down)">
                                      <p:cBhvr>
                                        <p:cTn id="21" dur="580">
                                          <p:stCondLst>
                                            <p:cond delay="0"/>
                                          </p:stCondLst>
                                        </p:cTn>
                                        <p:tgtEl>
                                          <p:spTgt spid="13314"/>
                                        </p:tgtEl>
                                      </p:cBhvr>
                                    </p:animEffect>
                                    <p:anim calcmode="lin" valueType="num">
                                      <p:cBhvr>
                                        <p:cTn id="22" dur="1822" tmFilter="0,0; 0.14,0.36; 0.43,0.73; 0.71,0.91; 1.0,1.0">
                                          <p:stCondLst>
                                            <p:cond delay="0"/>
                                          </p:stCondLst>
                                        </p:cTn>
                                        <p:tgtEl>
                                          <p:spTgt spid="1331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331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331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331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3314"/>
                                        </p:tgtEl>
                                        <p:attrNameLst>
                                          <p:attrName>ppt_y</p:attrName>
                                        </p:attrNameLst>
                                      </p:cBhvr>
                                      <p:tavLst>
                                        <p:tav tm="0" fmla="#ppt_y-sin(pi*$)/81">
                                          <p:val>
                                            <p:fltVal val="0"/>
                                          </p:val>
                                        </p:tav>
                                        <p:tav tm="100000">
                                          <p:val>
                                            <p:fltVal val="1"/>
                                          </p:val>
                                        </p:tav>
                                      </p:tavLst>
                                    </p:anim>
                                    <p:animScale>
                                      <p:cBhvr>
                                        <p:cTn id="27" dur="26">
                                          <p:stCondLst>
                                            <p:cond delay="650"/>
                                          </p:stCondLst>
                                        </p:cTn>
                                        <p:tgtEl>
                                          <p:spTgt spid="13314"/>
                                        </p:tgtEl>
                                      </p:cBhvr>
                                      <p:to x="100000" y="60000"/>
                                    </p:animScale>
                                    <p:animScale>
                                      <p:cBhvr>
                                        <p:cTn id="28" dur="166" decel="50000">
                                          <p:stCondLst>
                                            <p:cond delay="676"/>
                                          </p:stCondLst>
                                        </p:cTn>
                                        <p:tgtEl>
                                          <p:spTgt spid="13314"/>
                                        </p:tgtEl>
                                      </p:cBhvr>
                                      <p:to x="100000" y="100000"/>
                                    </p:animScale>
                                    <p:animScale>
                                      <p:cBhvr>
                                        <p:cTn id="29" dur="26">
                                          <p:stCondLst>
                                            <p:cond delay="1312"/>
                                          </p:stCondLst>
                                        </p:cTn>
                                        <p:tgtEl>
                                          <p:spTgt spid="13314"/>
                                        </p:tgtEl>
                                      </p:cBhvr>
                                      <p:to x="100000" y="80000"/>
                                    </p:animScale>
                                    <p:animScale>
                                      <p:cBhvr>
                                        <p:cTn id="30" dur="166" decel="50000">
                                          <p:stCondLst>
                                            <p:cond delay="1338"/>
                                          </p:stCondLst>
                                        </p:cTn>
                                        <p:tgtEl>
                                          <p:spTgt spid="13314"/>
                                        </p:tgtEl>
                                      </p:cBhvr>
                                      <p:to x="100000" y="100000"/>
                                    </p:animScale>
                                    <p:animScale>
                                      <p:cBhvr>
                                        <p:cTn id="31" dur="26">
                                          <p:stCondLst>
                                            <p:cond delay="1642"/>
                                          </p:stCondLst>
                                        </p:cTn>
                                        <p:tgtEl>
                                          <p:spTgt spid="13314"/>
                                        </p:tgtEl>
                                      </p:cBhvr>
                                      <p:to x="100000" y="90000"/>
                                    </p:animScale>
                                    <p:animScale>
                                      <p:cBhvr>
                                        <p:cTn id="32" dur="166" decel="50000">
                                          <p:stCondLst>
                                            <p:cond delay="1668"/>
                                          </p:stCondLst>
                                        </p:cTn>
                                        <p:tgtEl>
                                          <p:spTgt spid="13314"/>
                                        </p:tgtEl>
                                      </p:cBhvr>
                                      <p:to x="100000" y="100000"/>
                                    </p:animScale>
                                    <p:animScale>
                                      <p:cBhvr>
                                        <p:cTn id="33" dur="26">
                                          <p:stCondLst>
                                            <p:cond delay="1808"/>
                                          </p:stCondLst>
                                        </p:cTn>
                                        <p:tgtEl>
                                          <p:spTgt spid="13314"/>
                                        </p:tgtEl>
                                      </p:cBhvr>
                                      <p:to x="100000" y="95000"/>
                                    </p:animScale>
                                    <p:animScale>
                                      <p:cBhvr>
                                        <p:cTn id="34" dur="166" decel="50000">
                                          <p:stCondLst>
                                            <p:cond delay="1834"/>
                                          </p:stCondLst>
                                        </p:cTn>
                                        <p:tgtEl>
                                          <p:spTgt spid="1331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13316"/>
                                        </p:tgtEl>
                                        <p:attrNameLst>
                                          <p:attrName>style.visibility</p:attrName>
                                        </p:attrNameLst>
                                      </p:cBhvr>
                                      <p:to>
                                        <p:strVal val="visible"/>
                                      </p:to>
                                    </p:set>
                                    <p:animEffect transition="in" filter="fade">
                                      <p:cBhvr>
                                        <p:cTn id="39" dur="2000"/>
                                        <p:tgtEl>
                                          <p:spTgt spid="13316"/>
                                        </p:tgtEl>
                                      </p:cBhvr>
                                    </p:animEffect>
                                    <p:anim calcmode="lin" valueType="num">
                                      <p:cBhvr>
                                        <p:cTn id="40" dur="2000" fill="hold"/>
                                        <p:tgtEl>
                                          <p:spTgt spid="13316"/>
                                        </p:tgtEl>
                                        <p:attrNameLst>
                                          <p:attrName>ppt_w</p:attrName>
                                        </p:attrNameLst>
                                      </p:cBhvr>
                                      <p:tavLst>
                                        <p:tav tm="0" fmla="#ppt_w*sin(2.5*pi*$)">
                                          <p:val>
                                            <p:fltVal val="0"/>
                                          </p:val>
                                        </p:tav>
                                        <p:tav tm="100000">
                                          <p:val>
                                            <p:fltVal val="1"/>
                                          </p:val>
                                        </p:tav>
                                      </p:tavLst>
                                    </p:anim>
                                    <p:anim calcmode="lin" valueType="num">
                                      <p:cBhvr>
                                        <p:cTn id="41" dur="2000" fill="hold"/>
                                        <p:tgtEl>
                                          <p:spTgt spid="133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Prophecy</a:t>
            </a:r>
          </a:p>
        </p:txBody>
      </p:sp>
      <p:sp>
        <p:nvSpPr>
          <p:cNvPr id="3" name="Content Placeholder 2">
            <a:extLst>
              <a:ext uri="{FF2B5EF4-FFF2-40B4-BE49-F238E27FC236}">
                <a16:creationId xmlns:a16="http://schemas.microsoft.com/office/drawing/2014/main" id="{1904A659-E61B-4137-A15D-D5D34A6B54F3}"/>
              </a:ext>
            </a:extLst>
          </p:cNvPr>
          <p:cNvSpPr>
            <a:spLocks noGrp="1"/>
          </p:cNvSpPr>
          <p:nvPr>
            <p:ph idx="1"/>
          </p:nvPr>
        </p:nvSpPr>
        <p:spPr>
          <a:xfrm>
            <a:off x="2589212" y="2133600"/>
            <a:ext cx="7853501" cy="3777622"/>
          </a:xfrm>
        </p:spPr>
        <p:txBody>
          <a:bodyPr>
            <a:noAutofit/>
          </a:bodyPr>
          <a:lstStyle/>
          <a:p>
            <a:r>
              <a:rPr lang="en-US" sz="2400" b="1" dirty="0"/>
              <a:t>The Luke 21 passage contains additional predictions</a:t>
            </a:r>
          </a:p>
          <a:p>
            <a:r>
              <a:rPr lang="en-US" sz="2400" b="1" dirty="0"/>
              <a:t>“But when you see Jerusalem surrounded by armies, then know that its desolation is near.</a:t>
            </a:r>
            <a:r>
              <a:rPr lang="en-US" sz="2400" b="1" baseline="30000" dirty="0"/>
              <a:t> </a:t>
            </a:r>
            <a:r>
              <a:rPr lang="en-US" sz="2400" b="1" dirty="0"/>
              <a:t>Then let those who are in Judea flee to the mountains, let those who are in the midst of her depart, and let not those who are in the country enter her. For these are the days of vengeance, that all things which are written may be fulfilled.” (20-22)</a:t>
            </a:r>
          </a:p>
        </p:txBody>
      </p:sp>
    </p:spTree>
    <p:extLst>
      <p:ext uri="{BB962C8B-B14F-4D97-AF65-F5344CB8AC3E}">
        <p14:creationId xmlns:p14="http://schemas.microsoft.com/office/powerpoint/2010/main" val="30417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F2AA-4665-40EA-8AA9-65B1B8E11507}"/>
              </a:ext>
            </a:extLst>
          </p:cNvPr>
          <p:cNvSpPr>
            <a:spLocks noGrp="1"/>
          </p:cNvSpPr>
          <p:nvPr>
            <p:ph type="title"/>
          </p:nvPr>
        </p:nvSpPr>
        <p:spPr/>
        <p:txBody>
          <a:bodyPr/>
          <a:lstStyle/>
          <a:p>
            <a:r>
              <a:rPr lang="en-US" b="1" dirty="0"/>
              <a:t>Superiority</a:t>
            </a:r>
          </a:p>
        </p:txBody>
      </p:sp>
      <p:sp>
        <p:nvSpPr>
          <p:cNvPr id="3" name="Content Placeholder 2">
            <a:extLst>
              <a:ext uri="{FF2B5EF4-FFF2-40B4-BE49-F238E27FC236}">
                <a16:creationId xmlns:a16="http://schemas.microsoft.com/office/drawing/2014/main" id="{0194C21C-70E3-4139-9366-4F183D32E4A4}"/>
              </a:ext>
            </a:extLst>
          </p:cNvPr>
          <p:cNvSpPr>
            <a:spLocks noGrp="1"/>
          </p:cNvSpPr>
          <p:nvPr>
            <p:ph idx="1"/>
          </p:nvPr>
        </p:nvSpPr>
        <p:spPr/>
        <p:txBody>
          <a:bodyPr>
            <a:normAutofit/>
          </a:bodyPr>
          <a:lstStyle/>
          <a:p>
            <a:r>
              <a:rPr lang="en-US" sz="2400" b="1" dirty="0"/>
              <a:t>The Bible, like every religious writing and tradition, makes claims about the origins and problems besetting mankind</a:t>
            </a:r>
          </a:p>
          <a:p>
            <a:r>
              <a:rPr lang="en-US" sz="2400" b="1" dirty="0"/>
              <a:t>Critics claim that these are all of the same ilk</a:t>
            </a:r>
          </a:p>
          <a:p>
            <a:r>
              <a:rPr lang="en-US" sz="2400" b="1" dirty="0"/>
              <a:t>Some of the most well-known extra-Biblical accounts include the ancient Babylonian creation record recorded on the Enuma Elish and the Ebla tablets</a:t>
            </a:r>
          </a:p>
          <a:p>
            <a:r>
              <a:rPr lang="en-US" sz="2400" b="1" dirty="0"/>
              <a:t>But these gods form the world out of pre-existing matter</a:t>
            </a:r>
          </a:p>
        </p:txBody>
      </p:sp>
    </p:spTree>
    <p:extLst>
      <p:ext uri="{BB962C8B-B14F-4D97-AF65-F5344CB8AC3E}">
        <p14:creationId xmlns:p14="http://schemas.microsoft.com/office/powerpoint/2010/main" val="417827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EB5A-67BD-4044-B569-E9D2D9F1022F}"/>
              </a:ext>
            </a:extLst>
          </p:cNvPr>
          <p:cNvSpPr>
            <a:spLocks noGrp="1"/>
          </p:cNvSpPr>
          <p:nvPr>
            <p:ph type="title"/>
          </p:nvPr>
        </p:nvSpPr>
        <p:spPr/>
        <p:txBody>
          <a:bodyPr/>
          <a:lstStyle/>
          <a:p>
            <a:r>
              <a:rPr lang="en-US" b="1" dirty="0"/>
              <a:t>Prophecy</a:t>
            </a:r>
            <a:endParaRPr lang="en-US" dirty="0"/>
          </a:p>
        </p:txBody>
      </p:sp>
      <p:sp>
        <p:nvSpPr>
          <p:cNvPr id="3" name="Content Placeholder 2">
            <a:extLst>
              <a:ext uri="{FF2B5EF4-FFF2-40B4-BE49-F238E27FC236}">
                <a16:creationId xmlns:a16="http://schemas.microsoft.com/office/drawing/2014/main" id="{D301D616-C5F8-43CE-B0BC-7FBA4F6045E4}"/>
              </a:ext>
            </a:extLst>
          </p:cNvPr>
          <p:cNvSpPr>
            <a:spLocks noGrp="1"/>
          </p:cNvSpPr>
          <p:nvPr>
            <p:ph idx="1"/>
          </p:nvPr>
        </p:nvSpPr>
        <p:spPr>
          <a:xfrm>
            <a:off x="2589212" y="2133600"/>
            <a:ext cx="4609731" cy="3777622"/>
          </a:xfrm>
        </p:spPr>
        <p:txBody>
          <a:bodyPr>
            <a:noAutofit/>
          </a:bodyPr>
          <a:lstStyle/>
          <a:p>
            <a:r>
              <a:rPr lang="en-US" sz="2000" b="1" dirty="0"/>
              <a:t>Just last year archaeologists uncovered the remains of the base of the siege tower built by the Roman troops under General Titus that sealed the fate of Jerusalem in A.D. 70</a:t>
            </a:r>
          </a:p>
          <a:p>
            <a:r>
              <a:rPr lang="en-US" sz="2000" b="1" dirty="0"/>
              <a:t>They also discovered over 70 ballista and sling stones in front of the wall signifying the intensity of the battle</a:t>
            </a:r>
          </a:p>
        </p:txBody>
      </p:sp>
      <p:pic>
        <p:nvPicPr>
          <p:cNvPr id="4" name="Picture 3">
            <a:extLst>
              <a:ext uri="{FF2B5EF4-FFF2-40B4-BE49-F238E27FC236}">
                <a16:creationId xmlns:a16="http://schemas.microsoft.com/office/drawing/2014/main" id="{81C317BC-4B60-41D8-ACB1-C6DBFEF00746}"/>
              </a:ext>
            </a:extLst>
          </p:cNvPr>
          <p:cNvPicPr>
            <a:picLocks noChangeAspect="1"/>
          </p:cNvPicPr>
          <p:nvPr/>
        </p:nvPicPr>
        <p:blipFill>
          <a:blip r:embed="rId2"/>
          <a:stretch>
            <a:fillRect/>
          </a:stretch>
        </p:blipFill>
        <p:spPr>
          <a:xfrm>
            <a:off x="7198943" y="132522"/>
            <a:ext cx="5029636" cy="3773751"/>
          </a:xfrm>
          <a:prstGeom prst="rect">
            <a:avLst/>
          </a:prstGeom>
        </p:spPr>
      </p:pic>
      <p:pic>
        <p:nvPicPr>
          <p:cNvPr id="5" name="Picture 4">
            <a:extLst>
              <a:ext uri="{FF2B5EF4-FFF2-40B4-BE49-F238E27FC236}">
                <a16:creationId xmlns:a16="http://schemas.microsoft.com/office/drawing/2014/main" id="{2D5108A6-4232-4A53-A9C3-5B411E9C503D}"/>
              </a:ext>
            </a:extLst>
          </p:cNvPr>
          <p:cNvPicPr>
            <a:picLocks noChangeAspect="1"/>
          </p:cNvPicPr>
          <p:nvPr/>
        </p:nvPicPr>
        <p:blipFill>
          <a:blip r:embed="rId3"/>
          <a:stretch>
            <a:fillRect/>
          </a:stretch>
        </p:blipFill>
        <p:spPr>
          <a:xfrm>
            <a:off x="7198943" y="4041404"/>
            <a:ext cx="4993057" cy="2816596"/>
          </a:xfrm>
          <a:prstGeom prst="rect">
            <a:avLst/>
          </a:prstGeom>
        </p:spPr>
      </p:pic>
    </p:spTree>
    <p:extLst>
      <p:ext uri="{BB962C8B-B14F-4D97-AF65-F5344CB8AC3E}">
        <p14:creationId xmlns:p14="http://schemas.microsoft.com/office/powerpoint/2010/main" val="371162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Prophecy</a:t>
            </a:r>
          </a:p>
        </p:txBody>
      </p:sp>
      <p:sp>
        <p:nvSpPr>
          <p:cNvPr id="5" name="Content Placeholder 4">
            <a:extLst>
              <a:ext uri="{FF2B5EF4-FFF2-40B4-BE49-F238E27FC236}">
                <a16:creationId xmlns:a16="http://schemas.microsoft.com/office/drawing/2014/main" id="{88FADCA4-E92F-4705-8114-05717356409A}"/>
              </a:ext>
            </a:extLst>
          </p:cNvPr>
          <p:cNvSpPr>
            <a:spLocks noGrp="1"/>
          </p:cNvSpPr>
          <p:nvPr>
            <p:ph idx="1"/>
          </p:nvPr>
        </p:nvSpPr>
        <p:spPr>
          <a:xfrm>
            <a:off x="2589212" y="2133600"/>
            <a:ext cx="5388597" cy="3777622"/>
          </a:xfrm>
        </p:spPr>
        <p:txBody>
          <a:bodyPr>
            <a:normAutofit/>
          </a:bodyPr>
          <a:lstStyle/>
          <a:p>
            <a:r>
              <a:rPr lang="en-US" sz="2400" b="1" dirty="0"/>
              <a:t>The Church historian Epiphanius of Salamis recorded that there had been an exodus from Jerusalem in A.D. 66 at the start of the war when the believers went to live in Pella because Christ had told them to leave Jerusalem and to go away since it would undergo a siege</a:t>
            </a:r>
          </a:p>
        </p:txBody>
      </p:sp>
      <p:pic>
        <p:nvPicPr>
          <p:cNvPr id="14340" name="Picture 4" descr="Image result for pictures of the arch of titus in rome">
            <a:extLst>
              <a:ext uri="{FF2B5EF4-FFF2-40B4-BE49-F238E27FC236}">
                <a16:creationId xmlns:a16="http://schemas.microsoft.com/office/drawing/2014/main" id="{5FF0EBBE-1BFA-451D-8BB0-1388082B7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640" y="2374462"/>
            <a:ext cx="3673360" cy="235304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Image result for pictures of the arch of titus in rome">
            <a:extLst>
              <a:ext uri="{FF2B5EF4-FFF2-40B4-BE49-F238E27FC236}">
                <a16:creationId xmlns:a16="http://schemas.microsoft.com/office/drawing/2014/main" id="{14AC400F-0FF2-4BE5-971B-E25865EC1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563" y="36443"/>
            <a:ext cx="3185437" cy="231337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Image result for pictures emperor titus of rome">
            <a:extLst>
              <a:ext uri="{FF2B5EF4-FFF2-40B4-BE49-F238E27FC236}">
                <a16:creationId xmlns:a16="http://schemas.microsoft.com/office/drawing/2014/main" id="{0706761F-FADA-4BA6-88AF-550602932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0227" y="4752145"/>
            <a:ext cx="1838325"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21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Specific Incidents and People</a:t>
            </a:r>
          </a:p>
        </p:txBody>
      </p:sp>
      <p:sp>
        <p:nvSpPr>
          <p:cNvPr id="4" name="Content Placeholder 3">
            <a:extLst>
              <a:ext uri="{FF2B5EF4-FFF2-40B4-BE49-F238E27FC236}">
                <a16:creationId xmlns:a16="http://schemas.microsoft.com/office/drawing/2014/main" id="{0302F241-7DC8-43D4-AE91-B21026BEA05B}"/>
              </a:ext>
            </a:extLst>
          </p:cNvPr>
          <p:cNvSpPr>
            <a:spLocks noGrp="1"/>
          </p:cNvSpPr>
          <p:nvPr>
            <p:ph idx="1"/>
          </p:nvPr>
        </p:nvSpPr>
        <p:spPr>
          <a:xfrm>
            <a:off x="2589212" y="2133600"/>
            <a:ext cx="5852423" cy="3777622"/>
          </a:xfrm>
        </p:spPr>
        <p:txBody>
          <a:bodyPr>
            <a:noAutofit/>
          </a:bodyPr>
          <a:lstStyle/>
          <a:p>
            <a:r>
              <a:rPr lang="en-US" sz="2200" b="1" dirty="0"/>
              <a:t>Inscriptions on papyrus found inside embalmed crocodiles in Egypt included one that described the Roman poll tax that was assessed when Quirinius was Governor of Syria</a:t>
            </a:r>
          </a:p>
          <a:p>
            <a:r>
              <a:rPr lang="en-US" sz="2200" b="1" dirty="0"/>
              <a:t>Other inscriptions tell us Quirinius was twice in Syria, first as a military commander, later as Governor, and the tax was probably delayed in Roman Palestine to his 2</a:t>
            </a:r>
            <a:r>
              <a:rPr lang="en-US" sz="2200" b="1" baseline="30000" dirty="0"/>
              <a:t>nd</a:t>
            </a:r>
            <a:r>
              <a:rPr lang="en-US" sz="2200" b="1" dirty="0"/>
              <a:t> term due to unrest</a:t>
            </a:r>
          </a:p>
        </p:txBody>
      </p:sp>
      <p:pic>
        <p:nvPicPr>
          <p:cNvPr id="15364" name="Picture 4" descr="Poll tax inscription">
            <a:extLst>
              <a:ext uri="{FF2B5EF4-FFF2-40B4-BE49-F238E27FC236}">
                <a16:creationId xmlns:a16="http://schemas.microsoft.com/office/drawing/2014/main" id="{9449A6FD-792C-4160-A641-9E5560E3C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1635" y="2717486"/>
            <a:ext cx="333375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79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5364"/>
                                        </p:tgtEl>
                                        <p:attrNameLst>
                                          <p:attrName>style.visibility</p:attrName>
                                        </p:attrNameLst>
                                      </p:cBhvr>
                                      <p:to>
                                        <p:strVal val="visible"/>
                                      </p:to>
                                    </p:set>
                                    <p:anim calcmode="lin" valueType="num">
                                      <p:cBhvr>
                                        <p:cTn id="14" dur="1000" fill="hold"/>
                                        <p:tgtEl>
                                          <p:spTgt spid="15364"/>
                                        </p:tgtEl>
                                        <p:attrNameLst>
                                          <p:attrName>ppt_w</p:attrName>
                                        </p:attrNameLst>
                                      </p:cBhvr>
                                      <p:tavLst>
                                        <p:tav tm="0">
                                          <p:val>
                                            <p:fltVal val="0"/>
                                          </p:val>
                                        </p:tav>
                                        <p:tav tm="100000">
                                          <p:val>
                                            <p:strVal val="#ppt_w"/>
                                          </p:val>
                                        </p:tav>
                                      </p:tavLst>
                                    </p:anim>
                                    <p:anim calcmode="lin" valueType="num">
                                      <p:cBhvr>
                                        <p:cTn id="15" dur="1000" fill="hold"/>
                                        <p:tgtEl>
                                          <p:spTgt spid="15364"/>
                                        </p:tgtEl>
                                        <p:attrNameLst>
                                          <p:attrName>ppt_h</p:attrName>
                                        </p:attrNameLst>
                                      </p:cBhvr>
                                      <p:tavLst>
                                        <p:tav tm="0">
                                          <p:val>
                                            <p:fltVal val="0"/>
                                          </p:val>
                                        </p:tav>
                                        <p:tav tm="100000">
                                          <p:val>
                                            <p:strVal val="#ppt_h"/>
                                          </p:val>
                                        </p:tav>
                                      </p:tavLst>
                                    </p:anim>
                                    <p:anim calcmode="lin" valueType="num">
                                      <p:cBhvr>
                                        <p:cTn id="16" dur="1000" fill="hold"/>
                                        <p:tgtEl>
                                          <p:spTgt spid="15364"/>
                                        </p:tgtEl>
                                        <p:attrNameLst>
                                          <p:attrName>style.rotation</p:attrName>
                                        </p:attrNameLst>
                                      </p:cBhvr>
                                      <p:tavLst>
                                        <p:tav tm="0">
                                          <p:val>
                                            <p:fltVal val="90"/>
                                          </p:val>
                                        </p:tav>
                                        <p:tav tm="100000">
                                          <p:val>
                                            <p:fltVal val="0"/>
                                          </p:val>
                                        </p:tav>
                                      </p:tavLst>
                                    </p:anim>
                                    <p:animEffect transition="in" filter="fade">
                                      <p:cBhvr>
                                        <p:cTn id="17" dur="1000"/>
                                        <p:tgtEl>
                                          <p:spTgt spid="1536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anim calcmode="lin" valueType="num">
                                      <p:cBhvr>
                                        <p:cTn id="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Specific Incidents and People</a:t>
            </a:r>
          </a:p>
        </p:txBody>
      </p:sp>
      <p:sp>
        <p:nvSpPr>
          <p:cNvPr id="4" name="Content Placeholder 3">
            <a:extLst>
              <a:ext uri="{FF2B5EF4-FFF2-40B4-BE49-F238E27FC236}">
                <a16:creationId xmlns:a16="http://schemas.microsoft.com/office/drawing/2014/main" id="{0302F241-7DC8-43D4-AE91-B21026BEA05B}"/>
              </a:ext>
            </a:extLst>
          </p:cNvPr>
          <p:cNvSpPr>
            <a:spLocks noGrp="1"/>
          </p:cNvSpPr>
          <p:nvPr>
            <p:ph idx="1"/>
          </p:nvPr>
        </p:nvSpPr>
        <p:spPr>
          <a:xfrm>
            <a:off x="2589212" y="2133600"/>
            <a:ext cx="7673988" cy="3777622"/>
          </a:xfrm>
        </p:spPr>
        <p:txBody>
          <a:bodyPr>
            <a:noAutofit/>
          </a:bodyPr>
          <a:lstStyle/>
          <a:p>
            <a:r>
              <a:rPr lang="en-US" sz="2200" b="1" dirty="0"/>
              <a:t>No wonder when Joseph learned that Herod’s son Archelaus was ruling in his place, he chose to settle in Nazareth</a:t>
            </a:r>
          </a:p>
          <a:p>
            <a:r>
              <a:rPr lang="en-US" sz="2200" b="1" dirty="0"/>
              <a:t>When his father died, Archelaus had to go to Rome to defend his title against the claims of his brothers Philip and Antipas before the emperor Augustus</a:t>
            </a:r>
          </a:p>
          <a:p>
            <a:r>
              <a:rPr lang="en-US" sz="2200" b="1" dirty="0"/>
              <a:t>Augustus gave them each part of their father’s kingdom, but not the title of king</a:t>
            </a:r>
          </a:p>
          <a:p>
            <a:r>
              <a:rPr lang="en-US" sz="2200" b="1" dirty="0"/>
              <a:t>In Jerusalem, Archelaus’ troops killed 3,000 protestors opposed to his succession</a:t>
            </a:r>
          </a:p>
        </p:txBody>
      </p:sp>
      <p:pic>
        <p:nvPicPr>
          <p:cNvPr id="3" name="Picture 2">
            <a:extLst>
              <a:ext uri="{FF2B5EF4-FFF2-40B4-BE49-F238E27FC236}">
                <a16:creationId xmlns:a16="http://schemas.microsoft.com/office/drawing/2014/main" id="{32215BDE-0030-42FA-8D9F-5A02710D60B9}"/>
              </a:ext>
            </a:extLst>
          </p:cNvPr>
          <p:cNvPicPr>
            <a:picLocks noChangeAspect="1"/>
          </p:cNvPicPr>
          <p:nvPr/>
        </p:nvPicPr>
        <p:blipFill>
          <a:blip r:embed="rId2"/>
          <a:stretch>
            <a:fillRect/>
          </a:stretch>
        </p:blipFill>
        <p:spPr>
          <a:xfrm>
            <a:off x="10263200" y="1264555"/>
            <a:ext cx="1816765" cy="2359356"/>
          </a:xfrm>
          <a:prstGeom prst="rect">
            <a:avLst/>
          </a:prstGeom>
        </p:spPr>
      </p:pic>
      <p:pic>
        <p:nvPicPr>
          <p:cNvPr id="5" name="Picture 4">
            <a:extLst>
              <a:ext uri="{FF2B5EF4-FFF2-40B4-BE49-F238E27FC236}">
                <a16:creationId xmlns:a16="http://schemas.microsoft.com/office/drawing/2014/main" id="{C88DDD67-DAF4-4AD8-B52C-1A748B93098A}"/>
              </a:ext>
            </a:extLst>
          </p:cNvPr>
          <p:cNvPicPr>
            <a:picLocks noChangeAspect="1"/>
          </p:cNvPicPr>
          <p:nvPr/>
        </p:nvPicPr>
        <p:blipFill>
          <a:blip r:embed="rId3"/>
          <a:stretch>
            <a:fillRect/>
          </a:stretch>
        </p:blipFill>
        <p:spPr>
          <a:xfrm>
            <a:off x="10248577" y="3623911"/>
            <a:ext cx="1943423" cy="2570468"/>
          </a:xfrm>
          <a:prstGeom prst="rect">
            <a:avLst/>
          </a:prstGeom>
        </p:spPr>
      </p:pic>
    </p:spTree>
    <p:extLst>
      <p:ext uri="{BB962C8B-B14F-4D97-AF65-F5344CB8AC3E}">
        <p14:creationId xmlns:p14="http://schemas.microsoft.com/office/powerpoint/2010/main" val="42460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1000"/>
                                        <p:tgtEl>
                                          <p:spTgt spid="4">
                                            <p:txEl>
                                              <p:pRg st="1" end="1"/>
                                            </p:txEl>
                                          </p:spTgt>
                                        </p:tgtEl>
                                      </p:cBhvr>
                                    </p:animEffect>
                                    <p:anim calcmode="lin" valueType="num">
                                      <p:cBhvr>
                                        <p:cTn id="3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fade">
                                      <p:cBhvr>
                                        <p:cTn id="44" dur="1000"/>
                                        <p:tgtEl>
                                          <p:spTgt spid="4">
                                            <p:txEl>
                                              <p:pRg st="2" end="2"/>
                                            </p:txEl>
                                          </p:spTgt>
                                        </p:tgtEl>
                                      </p:cBhvr>
                                    </p:animEffect>
                                    <p:anim calcmode="lin" valueType="num">
                                      <p:cBhvr>
                                        <p:cTn id="4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fade">
                                      <p:cBhvr>
                                        <p:cTn id="51" dur="1000"/>
                                        <p:tgtEl>
                                          <p:spTgt spid="4">
                                            <p:txEl>
                                              <p:pRg st="3" end="3"/>
                                            </p:txEl>
                                          </p:spTgt>
                                        </p:tgtEl>
                                      </p:cBhvr>
                                    </p:animEffect>
                                    <p:anim calcmode="lin" valueType="num">
                                      <p:cBhvr>
                                        <p:cTn id="5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Specific Incidents and People</a:t>
            </a:r>
          </a:p>
        </p:txBody>
      </p:sp>
      <p:sp>
        <p:nvSpPr>
          <p:cNvPr id="4" name="Content Placeholder 3">
            <a:extLst>
              <a:ext uri="{FF2B5EF4-FFF2-40B4-BE49-F238E27FC236}">
                <a16:creationId xmlns:a16="http://schemas.microsoft.com/office/drawing/2014/main" id="{0302F241-7DC8-43D4-AE91-B21026BEA05B}"/>
              </a:ext>
            </a:extLst>
          </p:cNvPr>
          <p:cNvSpPr>
            <a:spLocks noGrp="1"/>
          </p:cNvSpPr>
          <p:nvPr>
            <p:ph idx="1"/>
          </p:nvPr>
        </p:nvSpPr>
        <p:spPr/>
        <p:txBody>
          <a:bodyPr>
            <a:noAutofit/>
          </a:bodyPr>
          <a:lstStyle/>
          <a:p>
            <a:r>
              <a:rPr lang="en-US" sz="2400" b="1" dirty="0"/>
              <a:t>Many think that Jesus may have had Archelaus in mind when He told this parable:</a:t>
            </a:r>
          </a:p>
          <a:p>
            <a:r>
              <a:rPr lang="en-US" sz="2400" b="1" dirty="0"/>
              <a:t>“A certain nobleman went into a far country to receive for himself a kingdom and to return. So he called ten of his servants, delivered to them ten minas, and said to them, ‘Do business till I come.’ But his citizens hated him, and sent a delegation after him, saying, ‘We will not have this </a:t>
            </a:r>
            <a:r>
              <a:rPr lang="en-US" sz="2400" b="1" i="1" dirty="0"/>
              <a:t>man</a:t>
            </a:r>
            <a:r>
              <a:rPr lang="en-US" sz="2400" b="1" dirty="0"/>
              <a:t> to reign over us.’ … </a:t>
            </a:r>
            <a:r>
              <a:rPr lang="en-US" sz="2400" b="1" baseline="30000" dirty="0"/>
              <a:t> </a:t>
            </a:r>
            <a:r>
              <a:rPr lang="en-US" sz="2400" b="1" dirty="0"/>
              <a:t>But bring here those enemies of mine, who did not want me to reign over them, and slay </a:t>
            </a:r>
            <a:r>
              <a:rPr lang="en-US" sz="2400" b="1" i="1" dirty="0"/>
              <a:t>them</a:t>
            </a:r>
            <a:r>
              <a:rPr lang="en-US" sz="2400" b="1" dirty="0"/>
              <a:t> before me.” (Luke 19:12-14, 27) </a:t>
            </a:r>
          </a:p>
        </p:txBody>
      </p:sp>
    </p:spTree>
    <p:extLst>
      <p:ext uri="{BB962C8B-B14F-4D97-AF65-F5344CB8AC3E}">
        <p14:creationId xmlns:p14="http://schemas.microsoft.com/office/powerpoint/2010/main" val="238844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Specific Incidents and People</a:t>
            </a:r>
          </a:p>
        </p:txBody>
      </p:sp>
      <p:sp>
        <p:nvSpPr>
          <p:cNvPr id="4" name="Content Placeholder 3">
            <a:extLst>
              <a:ext uri="{FF2B5EF4-FFF2-40B4-BE49-F238E27FC236}">
                <a16:creationId xmlns:a16="http://schemas.microsoft.com/office/drawing/2014/main" id="{0302F241-7DC8-43D4-AE91-B21026BEA05B}"/>
              </a:ext>
            </a:extLst>
          </p:cNvPr>
          <p:cNvSpPr>
            <a:spLocks noGrp="1"/>
          </p:cNvSpPr>
          <p:nvPr>
            <p:ph idx="1"/>
          </p:nvPr>
        </p:nvSpPr>
        <p:spPr>
          <a:xfrm>
            <a:off x="2589212" y="2133599"/>
            <a:ext cx="6143971" cy="4214191"/>
          </a:xfrm>
        </p:spPr>
        <p:txBody>
          <a:bodyPr>
            <a:normAutofit/>
          </a:bodyPr>
          <a:lstStyle/>
          <a:p>
            <a:r>
              <a:rPr lang="en-US" sz="2000" b="1" dirty="0"/>
              <a:t>After 10 years of misrule, Archelaus was deposed and sent into exile, and his ethnarchy was made into the Roman province of Judea</a:t>
            </a:r>
          </a:p>
          <a:p>
            <a:r>
              <a:rPr lang="en-US" sz="2000" b="1" dirty="0"/>
              <a:t>The 5</a:t>
            </a:r>
            <a:r>
              <a:rPr lang="en-US" sz="2000" b="1" baseline="30000" dirty="0"/>
              <a:t>th</a:t>
            </a:r>
            <a:r>
              <a:rPr lang="en-US" sz="2000" b="1" dirty="0"/>
              <a:t> Governor of Judea was Pontius Pilate from A.D. 26-36</a:t>
            </a:r>
          </a:p>
          <a:p>
            <a:r>
              <a:rPr lang="en-US" sz="2000" b="1" dirty="0"/>
              <a:t>In 1961 a stone was found at Caesarea Maritima inscribed with his name</a:t>
            </a:r>
          </a:p>
          <a:p>
            <a:r>
              <a:rPr lang="en-US" sz="2000" b="1" dirty="0"/>
              <a:t>He is also mentioned on the Rylands Papyrus which has been dated as early as A.D. 125 and is a fragment of the Gospel of John</a:t>
            </a:r>
          </a:p>
          <a:p>
            <a:endParaRPr lang="en-US" dirty="0"/>
          </a:p>
        </p:txBody>
      </p:sp>
      <p:pic>
        <p:nvPicPr>
          <p:cNvPr id="3" name="Picture 2">
            <a:extLst>
              <a:ext uri="{FF2B5EF4-FFF2-40B4-BE49-F238E27FC236}">
                <a16:creationId xmlns:a16="http://schemas.microsoft.com/office/drawing/2014/main" id="{F5F25924-E925-435F-A4A7-1F63DE4C8B88}"/>
              </a:ext>
            </a:extLst>
          </p:cNvPr>
          <p:cNvPicPr>
            <a:picLocks noChangeAspect="1"/>
          </p:cNvPicPr>
          <p:nvPr/>
        </p:nvPicPr>
        <p:blipFill>
          <a:blip r:embed="rId2"/>
          <a:stretch>
            <a:fillRect/>
          </a:stretch>
        </p:blipFill>
        <p:spPr>
          <a:xfrm>
            <a:off x="8852452" y="1545509"/>
            <a:ext cx="3339548" cy="2508307"/>
          </a:xfrm>
          <a:prstGeom prst="rect">
            <a:avLst/>
          </a:prstGeom>
        </p:spPr>
      </p:pic>
      <p:pic>
        <p:nvPicPr>
          <p:cNvPr id="5" name="Picture 4">
            <a:extLst>
              <a:ext uri="{FF2B5EF4-FFF2-40B4-BE49-F238E27FC236}">
                <a16:creationId xmlns:a16="http://schemas.microsoft.com/office/drawing/2014/main" id="{DDB265F0-997A-4B1F-B0C9-F2E75F1A383D}"/>
              </a:ext>
            </a:extLst>
          </p:cNvPr>
          <p:cNvPicPr>
            <a:picLocks noChangeAspect="1"/>
          </p:cNvPicPr>
          <p:nvPr/>
        </p:nvPicPr>
        <p:blipFill>
          <a:blip r:embed="rId3"/>
          <a:stretch>
            <a:fillRect/>
          </a:stretch>
        </p:blipFill>
        <p:spPr>
          <a:xfrm>
            <a:off x="8914552" y="4545496"/>
            <a:ext cx="3277447" cy="1947413"/>
          </a:xfrm>
          <a:prstGeom prst="rect">
            <a:avLst/>
          </a:prstGeom>
        </p:spPr>
      </p:pic>
    </p:spTree>
    <p:extLst>
      <p:ext uri="{BB962C8B-B14F-4D97-AF65-F5344CB8AC3E}">
        <p14:creationId xmlns:p14="http://schemas.microsoft.com/office/powerpoint/2010/main" val="210276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Specific Incidents and People</a:t>
            </a:r>
          </a:p>
        </p:txBody>
      </p:sp>
      <p:sp>
        <p:nvSpPr>
          <p:cNvPr id="7" name="Content Placeholder 6">
            <a:extLst>
              <a:ext uri="{FF2B5EF4-FFF2-40B4-BE49-F238E27FC236}">
                <a16:creationId xmlns:a16="http://schemas.microsoft.com/office/drawing/2014/main" id="{1B87CB77-E8B4-476D-B2DB-D36EAB357676}"/>
              </a:ext>
            </a:extLst>
          </p:cNvPr>
          <p:cNvSpPr>
            <a:spLocks noGrp="1"/>
          </p:cNvSpPr>
          <p:nvPr>
            <p:ph idx="1"/>
          </p:nvPr>
        </p:nvSpPr>
        <p:spPr>
          <a:xfrm>
            <a:off x="2589213" y="2133600"/>
            <a:ext cx="5322336" cy="3777622"/>
          </a:xfrm>
        </p:spPr>
        <p:txBody>
          <a:bodyPr>
            <a:normAutofit/>
          </a:bodyPr>
          <a:lstStyle/>
          <a:p>
            <a:r>
              <a:rPr lang="en-US" sz="2000" b="1" dirty="0"/>
              <a:t>Critics used to say that there was no evidence that the Romans used nails to affix the condemned to crosses in the 1</a:t>
            </a:r>
            <a:r>
              <a:rPr lang="en-US" sz="2000" b="1" baseline="30000" dirty="0"/>
              <a:t>st</a:t>
            </a:r>
            <a:r>
              <a:rPr lang="en-US" sz="2000" b="1" dirty="0"/>
              <a:t> century Near East</a:t>
            </a:r>
          </a:p>
          <a:p>
            <a:r>
              <a:rPr lang="en-US" sz="2000" b="1" dirty="0"/>
              <a:t>Then in 1968 a 1</a:t>
            </a:r>
            <a:r>
              <a:rPr lang="en-US" sz="2000" b="1" baseline="30000" dirty="0"/>
              <a:t>st</a:t>
            </a:r>
            <a:r>
              <a:rPr lang="en-US" sz="2000" b="1" dirty="0"/>
              <a:t> century tomb was excavated in Jerusalem with an ossuary of a man in his mid-twenties named Yehohanan </a:t>
            </a:r>
          </a:p>
          <a:p>
            <a:r>
              <a:rPr lang="en-US" sz="2000" b="1" dirty="0"/>
              <a:t>This was his ankle bone</a:t>
            </a:r>
          </a:p>
          <a:p>
            <a:r>
              <a:rPr lang="en-US" sz="2000" b="1" dirty="0"/>
              <a:t>He had been crucified – with nails</a:t>
            </a:r>
          </a:p>
        </p:txBody>
      </p:sp>
      <p:pic>
        <p:nvPicPr>
          <p:cNvPr id="8" name="Picture 7">
            <a:extLst>
              <a:ext uri="{FF2B5EF4-FFF2-40B4-BE49-F238E27FC236}">
                <a16:creationId xmlns:a16="http://schemas.microsoft.com/office/drawing/2014/main" id="{A50FFB99-606C-4145-9FA4-DC7B846E925C}"/>
              </a:ext>
            </a:extLst>
          </p:cNvPr>
          <p:cNvPicPr>
            <a:picLocks noChangeAspect="1"/>
          </p:cNvPicPr>
          <p:nvPr/>
        </p:nvPicPr>
        <p:blipFill>
          <a:blip r:embed="rId2"/>
          <a:stretch>
            <a:fillRect/>
          </a:stretch>
        </p:blipFill>
        <p:spPr>
          <a:xfrm>
            <a:off x="7806558" y="2265292"/>
            <a:ext cx="4782852" cy="2687709"/>
          </a:xfrm>
          <a:prstGeom prst="rect">
            <a:avLst/>
          </a:prstGeom>
        </p:spPr>
      </p:pic>
    </p:spTree>
    <p:extLst>
      <p:ext uri="{BB962C8B-B14F-4D97-AF65-F5344CB8AC3E}">
        <p14:creationId xmlns:p14="http://schemas.microsoft.com/office/powerpoint/2010/main" val="5892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anim calcmode="lin" valueType="num">
                                      <p:cBhvr>
                                        <p:cTn id="29" dur="2000" fill="hold"/>
                                        <p:tgtEl>
                                          <p:spTgt spid="8"/>
                                        </p:tgtEl>
                                        <p:attrNameLst>
                                          <p:attrName>ppt_w</p:attrName>
                                        </p:attrNameLst>
                                      </p:cBhvr>
                                      <p:tavLst>
                                        <p:tav tm="0" fmla="#ppt_w*sin(2.5*pi*$)">
                                          <p:val>
                                            <p:fltVal val="0"/>
                                          </p:val>
                                        </p:tav>
                                        <p:tav tm="100000">
                                          <p:val>
                                            <p:fltVal val="1"/>
                                          </p:val>
                                        </p:tav>
                                      </p:tavLst>
                                    </p:anim>
                                    <p:anim calcmode="lin" valueType="num">
                                      <p:cBhvr>
                                        <p:cTn id="30"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Specific Incidents and People</a:t>
            </a:r>
          </a:p>
        </p:txBody>
      </p:sp>
      <p:sp>
        <p:nvSpPr>
          <p:cNvPr id="4" name="Content Placeholder 3">
            <a:extLst>
              <a:ext uri="{FF2B5EF4-FFF2-40B4-BE49-F238E27FC236}">
                <a16:creationId xmlns:a16="http://schemas.microsoft.com/office/drawing/2014/main" id="{0302F241-7DC8-43D4-AE91-B21026BEA05B}"/>
              </a:ext>
            </a:extLst>
          </p:cNvPr>
          <p:cNvSpPr>
            <a:spLocks noGrp="1"/>
          </p:cNvSpPr>
          <p:nvPr>
            <p:ph idx="1"/>
          </p:nvPr>
        </p:nvSpPr>
        <p:spPr>
          <a:xfrm>
            <a:off x="2589212" y="2133600"/>
            <a:ext cx="5481535" cy="3777622"/>
          </a:xfrm>
        </p:spPr>
        <p:txBody>
          <a:bodyPr>
            <a:normAutofit/>
          </a:bodyPr>
          <a:lstStyle/>
          <a:p>
            <a:r>
              <a:rPr lang="en-US" sz="2400" b="1" dirty="0"/>
              <a:t>In 1990 while widening a road in Jerusalem a 2,000-year-old tomb was found of a very wealthy family</a:t>
            </a:r>
          </a:p>
          <a:p>
            <a:r>
              <a:rPr lang="en-US" sz="2400" b="1" dirty="0"/>
              <a:t>One of the very ornate ossuaries was that of Joseph Caiaphas, the High Priest who presided at the trial of Jesus</a:t>
            </a:r>
          </a:p>
        </p:txBody>
      </p:sp>
      <p:pic>
        <p:nvPicPr>
          <p:cNvPr id="3" name="Picture 2">
            <a:extLst>
              <a:ext uri="{FF2B5EF4-FFF2-40B4-BE49-F238E27FC236}">
                <a16:creationId xmlns:a16="http://schemas.microsoft.com/office/drawing/2014/main" id="{24CAAF6E-DDED-43C6-A8FA-1695F65B9348}"/>
              </a:ext>
            </a:extLst>
          </p:cNvPr>
          <p:cNvPicPr>
            <a:picLocks noChangeAspect="1"/>
          </p:cNvPicPr>
          <p:nvPr/>
        </p:nvPicPr>
        <p:blipFill>
          <a:blip r:embed="rId2"/>
          <a:stretch>
            <a:fillRect/>
          </a:stretch>
        </p:blipFill>
        <p:spPr>
          <a:xfrm>
            <a:off x="8070747" y="1905000"/>
            <a:ext cx="4121253" cy="3779848"/>
          </a:xfrm>
          <a:prstGeom prst="rect">
            <a:avLst/>
          </a:prstGeom>
        </p:spPr>
      </p:pic>
    </p:spTree>
    <p:extLst>
      <p:ext uri="{BB962C8B-B14F-4D97-AF65-F5344CB8AC3E}">
        <p14:creationId xmlns:p14="http://schemas.microsoft.com/office/powerpoint/2010/main" val="233239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Specific Incidents and People</a:t>
            </a:r>
          </a:p>
        </p:txBody>
      </p:sp>
      <p:sp>
        <p:nvSpPr>
          <p:cNvPr id="4" name="Content Placeholder 3">
            <a:extLst>
              <a:ext uri="{FF2B5EF4-FFF2-40B4-BE49-F238E27FC236}">
                <a16:creationId xmlns:a16="http://schemas.microsoft.com/office/drawing/2014/main" id="{0302F241-7DC8-43D4-AE91-B21026BEA05B}"/>
              </a:ext>
            </a:extLst>
          </p:cNvPr>
          <p:cNvSpPr>
            <a:spLocks noGrp="1"/>
          </p:cNvSpPr>
          <p:nvPr>
            <p:ph idx="1"/>
          </p:nvPr>
        </p:nvSpPr>
        <p:spPr>
          <a:xfrm>
            <a:off x="2589212" y="2133600"/>
            <a:ext cx="8915400" cy="3046418"/>
          </a:xfrm>
        </p:spPr>
        <p:txBody>
          <a:bodyPr>
            <a:normAutofit/>
          </a:bodyPr>
          <a:lstStyle/>
          <a:p>
            <a:r>
              <a:rPr lang="en-US" sz="2400" b="1" dirty="0"/>
              <a:t>3 times Paul mentions a co-worker in Corinth, Erastus, and in Romans 16:23 identifies him as the city’s treasurer</a:t>
            </a:r>
          </a:p>
          <a:p>
            <a:r>
              <a:rPr lang="en-US" sz="2400" b="1" dirty="0"/>
              <a:t>In 1929 a pavement stone was uncovered near the theater in Corinth with this inscription:</a:t>
            </a:r>
          </a:p>
          <a:p>
            <a:r>
              <a:rPr lang="en-US" sz="2400" b="1" dirty="0"/>
              <a:t>“Erastus in return for his aedileship laid (the pavement) at his own expense.” </a:t>
            </a:r>
          </a:p>
        </p:txBody>
      </p:sp>
      <p:pic>
        <p:nvPicPr>
          <p:cNvPr id="3" name="Picture 2">
            <a:extLst>
              <a:ext uri="{FF2B5EF4-FFF2-40B4-BE49-F238E27FC236}">
                <a16:creationId xmlns:a16="http://schemas.microsoft.com/office/drawing/2014/main" id="{1768B860-9B2A-4E3D-944E-347ADD128E61}"/>
              </a:ext>
            </a:extLst>
          </p:cNvPr>
          <p:cNvPicPr>
            <a:picLocks noChangeAspect="1"/>
          </p:cNvPicPr>
          <p:nvPr/>
        </p:nvPicPr>
        <p:blipFill>
          <a:blip r:embed="rId2"/>
          <a:stretch>
            <a:fillRect/>
          </a:stretch>
        </p:blipFill>
        <p:spPr>
          <a:xfrm>
            <a:off x="3819386" y="4744067"/>
            <a:ext cx="5783402" cy="2113933"/>
          </a:xfrm>
          <a:prstGeom prst="rect">
            <a:avLst/>
          </a:prstGeom>
        </p:spPr>
      </p:pic>
    </p:spTree>
    <p:extLst>
      <p:ext uri="{BB962C8B-B14F-4D97-AF65-F5344CB8AC3E}">
        <p14:creationId xmlns:p14="http://schemas.microsoft.com/office/powerpoint/2010/main" val="250942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03C9-CFB9-4A8C-86A6-B96C5471B551}"/>
              </a:ext>
            </a:extLst>
          </p:cNvPr>
          <p:cNvSpPr>
            <a:spLocks noGrp="1"/>
          </p:cNvSpPr>
          <p:nvPr>
            <p:ph type="title"/>
          </p:nvPr>
        </p:nvSpPr>
        <p:spPr/>
        <p:txBody>
          <a:bodyPr/>
          <a:lstStyle/>
          <a:p>
            <a:r>
              <a:rPr lang="en-US" b="1" dirty="0"/>
              <a:t>Specific Incidents and People</a:t>
            </a:r>
          </a:p>
        </p:txBody>
      </p:sp>
      <p:sp>
        <p:nvSpPr>
          <p:cNvPr id="7" name="Content Placeholder 6">
            <a:extLst>
              <a:ext uri="{FF2B5EF4-FFF2-40B4-BE49-F238E27FC236}">
                <a16:creationId xmlns:a16="http://schemas.microsoft.com/office/drawing/2014/main" id="{B8FF6996-D88B-4EE1-B779-78D9BE027EEA}"/>
              </a:ext>
            </a:extLst>
          </p:cNvPr>
          <p:cNvSpPr>
            <a:spLocks noGrp="1"/>
          </p:cNvSpPr>
          <p:nvPr>
            <p:ph idx="1"/>
          </p:nvPr>
        </p:nvSpPr>
        <p:spPr>
          <a:xfrm>
            <a:off x="2589211" y="2133600"/>
            <a:ext cx="9099205" cy="3777622"/>
          </a:xfrm>
        </p:spPr>
        <p:txBody>
          <a:bodyPr>
            <a:noAutofit/>
          </a:bodyPr>
          <a:lstStyle/>
          <a:p>
            <a:r>
              <a:rPr lang="en-US" sz="2400" b="1" dirty="0"/>
              <a:t>The historic record of the Book of Acts is beyond parallel</a:t>
            </a:r>
          </a:p>
          <a:p>
            <a:r>
              <a:rPr lang="en-US" sz="2400" b="1" dirty="0"/>
              <a:t>At least 41 specific details such as technical terms, cultural references, travel itineraries of the day, that all would indicate it is a contemporary eye-witness account</a:t>
            </a:r>
          </a:p>
          <a:p>
            <a:r>
              <a:rPr lang="en-US" sz="2400" b="1" dirty="0"/>
              <a:t>For example, in 19:38 Luke uses the plural “anthupatoi,” which is either a remarkable coincidence of expression or else a deliberate reference to the fact that at that precise time, the fall of A.D. 54, two men were conjointly exercising the functions of proconsul in Ephesus because their predecessor, Silanus, had been murdered</a:t>
            </a:r>
          </a:p>
        </p:txBody>
      </p:sp>
    </p:spTree>
    <p:extLst>
      <p:ext uri="{BB962C8B-B14F-4D97-AF65-F5344CB8AC3E}">
        <p14:creationId xmlns:p14="http://schemas.microsoft.com/office/powerpoint/2010/main" val="51926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otalTime>1480</TotalTime>
  <Words>7441</Words>
  <Application>Microsoft Office PowerPoint</Application>
  <PresentationFormat>Widescreen</PresentationFormat>
  <Paragraphs>416</Paragraphs>
  <Slides>104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104</vt:i4>
      </vt:variant>
    </vt:vector>
  </HeadingPairs>
  <TitlesOfParts>
    <vt:vector size="111" baseType="lpstr">
      <vt:lpstr>Arial</vt:lpstr>
      <vt:lpstr>Calibri</vt:lpstr>
      <vt:lpstr>Calibri Light</vt:lpstr>
      <vt:lpstr>Century Gothic</vt:lpstr>
      <vt:lpstr>Wingdings 3</vt:lpstr>
      <vt:lpstr>Office Theme</vt:lpstr>
      <vt:lpstr>Wisp</vt:lpstr>
      <vt:lpstr>PowerPoint Presentation</vt:lpstr>
      <vt:lpstr>The Historical Accuracy of the Bible</vt:lpstr>
      <vt:lpstr>Let’s Take Some S.C.A.L.P.S.!</vt:lpstr>
      <vt:lpstr>1st Peter 3</vt:lpstr>
      <vt:lpstr>The Bible and History</vt:lpstr>
      <vt:lpstr> A Memory Aid</vt:lpstr>
      <vt:lpstr> A Memory Aid</vt:lpstr>
      <vt:lpstr> A Memory Aid</vt:lpstr>
      <vt:lpstr>Superiority</vt:lpstr>
      <vt:lpstr>Superiority</vt:lpstr>
      <vt:lpstr>Superiority</vt:lpstr>
      <vt:lpstr>Superiority</vt:lpstr>
      <vt:lpstr>Superiority</vt:lpstr>
      <vt:lpstr>Superiority</vt:lpstr>
      <vt:lpstr>Superiority</vt:lpstr>
      <vt:lpstr>Superiority</vt:lpstr>
      <vt:lpstr>Superiority</vt:lpstr>
      <vt:lpstr>Superiority</vt:lpstr>
      <vt:lpstr>Customs</vt:lpstr>
      <vt:lpstr> Customs</vt:lpstr>
      <vt:lpstr>Customs</vt:lpstr>
      <vt:lpstr>Customs</vt:lpstr>
      <vt:lpstr>Customs</vt:lpstr>
      <vt:lpstr>Customs</vt:lpstr>
      <vt:lpstr>Additional Information</vt:lpstr>
      <vt:lpstr>Additional Information</vt:lpstr>
      <vt:lpstr>Additional Information</vt:lpstr>
      <vt:lpstr>Additional Information</vt:lpstr>
      <vt:lpstr>Additional Information</vt:lpstr>
      <vt:lpstr>Additional Information</vt:lpstr>
      <vt:lpstr>Additional Information</vt:lpstr>
      <vt:lpstr>Additional Information</vt:lpstr>
      <vt:lpstr>Additional Information</vt:lpstr>
      <vt:lpstr>Language</vt:lpstr>
      <vt:lpstr>Language</vt:lpstr>
      <vt:lpstr>Language</vt:lpstr>
      <vt:lpstr>Language</vt:lpstr>
      <vt:lpstr>Language</vt:lpstr>
      <vt:lpstr>Prophecy</vt:lpstr>
      <vt:lpstr>Prophecy</vt:lpstr>
      <vt:lpstr>Specific Incidents and People</vt:lpstr>
      <vt:lpstr>Specific Incidents and People</vt:lpstr>
      <vt:lpstr>Specific Incidents and People</vt:lpstr>
      <vt:lpstr>Specific Incidents and People</vt:lpstr>
      <vt:lpstr>Specific Incidents and People</vt:lpstr>
      <vt:lpstr>Specific Incidents and People</vt:lpstr>
      <vt:lpstr>Specific Incidents and People</vt:lpstr>
      <vt:lpstr>Specific Incidents and People</vt:lpstr>
      <vt:lpstr>Specific Incidents and People</vt:lpstr>
      <vt:lpstr>Specific Incidents and People</vt:lpstr>
      <vt:lpstr>Specific Incidents and People</vt:lpstr>
      <vt:lpstr>The Historical Accuracy of the Bible</vt:lpstr>
      <vt:lpstr>Superiority</vt:lpstr>
      <vt:lpstr>Superiority</vt:lpstr>
      <vt:lpstr>Superiority</vt:lpstr>
      <vt:lpstr>Superiority</vt:lpstr>
      <vt:lpstr>Superiority</vt:lpstr>
      <vt:lpstr>Superiority</vt:lpstr>
      <vt:lpstr>Superiority</vt:lpstr>
      <vt:lpstr>Superiority</vt:lpstr>
      <vt:lpstr>Superiority</vt:lpstr>
      <vt:lpstr>Superiority</vt:lpstr>
      <vt:lpstr>Superiority</vt:lpstr>
      <vt:lpstr>Superiority</vt:lpstr>
      <vt:lpstr>Superiority</vt:lpstr>
      <vt:lpstr>Superiority</vt:lpstr>
      <vt:lpstr>Customs</vt:lpstr>
      <vt:lpstr>Customs</vt:lpstr>
      <vt:lpstr>Customs</vt:lpstr>
      <vt:lpstr>Customs</vt:lpstr>
      <vt:lpstr>Customs</vt:lpstr>
      <vt:lpstr>Customs</vt:lpstr>
      <vt:lpstr>Customs</vt:lpstr>
      <vt:lpstr>Customs</vt:lpstr>
      <vt:lpstr>Customs</vt:lpstr>
      <vt:lpstr>Customs</vt:lpstr>
      <vt:lpstr>Customs</vt:lpstr>
      <vt:lpstr>Additional Information</vt:lpstr>
      <vt:lpstr>Additional Information</vt:lpstr>
      <vt:lpstr>Additional Information</vt:lpstr>
      <vt:lpstr>Additional Information</vt:lpstr>
      <vt:lpstr>Language</vt:lpstr>
      <vt:lpstr>Language</vt:lpstr>
      <vt:lpstr>Language</vt:lpstr>
      <vt:lpstr>Language</vt:lpstr>
      <vt:lpstr>Prophecy</vt:lpstr>
      <vt:lpstr>Prophecy</vt:lpstr>
      <vt:lpstr>Prophecy</vt:lpstr>
      <vt:lpstr>Prophecy</vt:lpstr>
      <vt:lpstr>Prophecy</vt:lpstr>
      <vt:lpstr>Prophecy</vt:lpstr>
      <vt:lpstr>Specific Incidents and People</vt:lpstr>
      <vt:lpstr>Specific Incidents and People</vt:lpstr>
      <vt:lpstr>Specific Incidents and People</vt:lpstr>
      <vt:lpstr>Specific Incidents and People</vt:lpstr>
      <vt:lpstr>Specific Incidents and People</vt:lpstr>
      <vt:lpstr>Specific Incidents and People</vt:lpstr>
      <vt:lpstr>Specific Incidents and People</vt:lpstr>
      <vt:lpstr>Specific Incidents and People</vt:lpstr>
      <vt:lpstr>The Value of Archaeology and the Bible</vt:lpstr>
      <vt:lpstr>The Value of Archaeology and the Bible</vt:lpstr>
      <vt:lpstr>The Value of Archaeology and the Bible</vt:lpstr>
      <vt:lpstr>The Value of Archaeology and the Bible – S.C.A.L.P.S.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Aardsma</dc:creator>
  <cp:lastModifiedBy>Carl Aardsma</cp:lastModifiedBy>
  <cp:revision>19</cp:revision>
  <dcterms:created xsi:type="dcterms:W3CDTF">2019-12-03T05:11:41Z</dcterms:created>
  <dcterms:modified xsi:type="dcterms:W3CDTF">2019-12-04T05:51:48Z</dcterms:modified>
</cp:coreProperties>
</file>