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>
        <p:scale>
          <a:sx n="97" d="100"/>
          <a:sy n="97" d="100"/>
        </p:scale>
        <p:origin x="-12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66864DB-E193-4EEF-89B5-20CD9176F8F4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6A44542-FC45-4D44-8B48-424159862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73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google.com/url?sa=i&amp;rct=j&amp;q=&amp;esrc=s&amp;frm=1&amp;source=images&amp;cd=&amp;cad=rja&amp;uact=8&amp;docid=SapIRRZ82VnPyM&amp;tbnid=_x2pzo6d_D0lcM:&amp;ved=0CAUQjRw&amp;url=http://www.normgeisler.com/&amp;ei=4nZyU9vxKYqBogSU8YL4CQ&amp;psig=AFQjCNGChBPUznImHLs5R3j7WivUSQHi6w&amp;ust=140009682345270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763793"/>
            <a:ext cx="7766936" cy="2097741"/>
          </a:xfrm>
        </p:spPr>
        <p:txBody>
          <a:bodyPr/>
          <a:lstStyle/>
          <a:p>
            <a:pPr algn="ctr"/>
            <a:r>
              <a:rPr lang="en-US" b="1" u="sng" dirty="0" smtClean="0"/>
              <a:t>The Biblical Basis for Apologetics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539266"/>
            <a:ext cx="7766936" cy="205470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Dr. Phil Fernandes</a:t>
            </a:r>
          </a:p>
          <a:p>
            <a:pPr algn="ctr"/>
            <a:r>
              <a:rPr lang="en-US" sz="3600" dirty="0" smtClean="0"/>
              <a:t>President of </a:t>
            </a:r>
          </a:p>
          <a:p>
            <a:pPr algn="ctr"/>
            <a:r>
              <a:rPr lang="en-US" sz="3600" dirty="0" smtClean="0"/>
              <a:t>the Institute of Biblical Defense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49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Lane Craig—Classical Apologist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69" y="2551906"/>
            <a:ext cx="3924300" cy="3098800"/>
          </a:xfrm>
        </p:spPr>
      </p:pic>
    </p:spTree>
    <p:extLst>
      <p:ext uri="{BB962C8B-B14F-4D97-AF65-F5344CB8AC3E}">
        <p14:creationId xmlns:p14="http://schemas.microsoft.com/office/powerpoint/2010/main" val="10115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Gordon Clark &amp; Cornelius Van </a:t>
            </a:r>
            <a:r>
              <a:rPr lang="en-US" dirty="0" err="1" smtClean="0"/>
              <a:t>Til</a:t>
            </a:r>
            <a:r>
              <a:rPr lang="en-US" dirty="0" smtClean="0"/>
              <a:t>—</a:t>
            </a:r>
            <a:r>
              <a:rPr lang="en-US" dirty="0" err="1" smtClean="0"/>
              <a:t>Presuppositional</a:t>
            </a:r>
            <a:r>
              <a:rPr lang="en-US" dirty="0" smtClean="0"/>
              <a:t> Apologetics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69" y="2529681"/>
            <a:ext cx="6286500" cy="3143250"/>
          </a:xfrm>
        </p:spPr>
      </p:pic>
    </p:spTree>
    <p:extLst>
      <p:ext uri="{BB962C8B-B14F-4D97-AF65-F5344CB8AC3E}">
        <p14:creationId xmlns:p14="http://schemas.microsoft.com/office/powerpoint/2010/main" val="30574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Gary </a:t>
            </a:r>
            <a:r>
              <a:rPr lang="en-US" dirty="0" err="1" smtClean="0"/>
              <a:t>Habermas</a:t>
            </a:r>
            <a:r>
              <a:rPr lang="en-US" dirty="0" smtClean="0"/>
              <a:t>—Evidential Apologist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35" y="2269864"/>
            <a:ext cx="4528970" cy="4044875"/>
          </a:xfrm>
        </p:spPr>
      </p:pic>
    </p:spTree>
    <p:extLst>
      <p:ext uri="{BB962C8B-B14F-4D97-AF65-F5344CB8AC3E}">
        <p14:creationId xmlns:p14="http://schemas.microsoft.com/office/powerpoint/2010/main" val="29827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Norman </a:t>
            </a:r>
            <a:r>
              <a:rPr lang="en-US" dirty="0" err="1" smtClean="0"/>
              <a:t>Geisler</a:t>
            </a:r>
            <a:r>
              <a:rPr lang="en-US" dirty="0" smtClean="0"/>
              <a:t>—Classical Apologist</a:t>
            </a:r>
            <a:endParaRPr lang="en-US" dirty="0"/>
          </a:p>
        </p:txBody>
      </p:sp>
      <p:sp>
        <p:nvSpPr>
          <p:cNvPr id="6" name="AutoShape 6" descr="data:image/jpeg;base64,/9j/4AAQSkZJRgABAQAAAQABAAD/2wCEAAkGBxISEhQSEhAQEBAQFBQQEBQPDw8PEBQQFRQWFhUUFBQYHCggGBolHBUUITEhJSkrLjouFx8zODMsNygtLisBCgoKDg0OGhAQGywcHBwsLCwsLCwsLCwsLCssLCwsLCwsLCwsLCwsLCwsLCwsLCssLCwsNywsLCwsLCw3LCwsLP/AABEIAQAAuAMBIgACEQEDEQH/xAAbAAABBQEBAAAAAAAAAAAAAAACAAEDBQYEB//EADgQAAIBAgQDBwIDBwUBAAAAAAECAAMRBBIhMQVBUQYTImFxgZEyobHB4RQjQmJy0fAHQ1KCkiT/xAAZAQACAwEAAAAAAAAAAAAAAAAAAwECBAX/xAAmEQACAgIDAAICAgMBAAAAAAAAAQIRAyEEEjETQTJRFCJhcYEF/9oADAMBAAIRAxEAPwDBkRisO0YiIHEREaHaLLAAIoeWLLAAYiIYEICAIhitJSsbLAkC0a0JoN4ANERCAitAACIrwyIOWADCPFaPABjAIkloxEAIrRGSWgkQACKHaKAHfaCVksVpFgQ5YssmKwbQAjyxZZJCtJIIMsICSZJLSwzNsCfwkMnb8ObLFllqnDeurbADaWNPhA0Ipkc9TfT0ipZoouoMy5pk7C/oCYJokbqfgibnDcLUHMDlYctvtHxtF7eLxdLqAZT+R/gt8bMIaZ6RrS0xtManUW0sZWsdY6M0yji0DaIiSWjWlypHaK0ktBIgANoo8GADGDaHGJgANoo5igB32hCICFKkDARFYUe0kkiIh06dzYbmGVh4lwqoq3udXPncaGUlKiyVjUkBNrZupl5hsKxAW60x8H3ldgbAXsNNbX0naqVKo8JuPQWPlM05WPhiTLVRRpWzuznqq6fN5JUxuGNrNVXmLrmnNgOz7HqvW0sk7PW10+Iv/g5YUcxqLawfNz00NpU4m9/ASPkfI2mnThQXl6Rq3DlI2F/vI7jfiMNimY6N4pTYqjbUX/ObzEcI95U4vhnXSWjNFJ4jK4eruDync2FbLm0N/MQK2Aym5GnmJJUqZBbTXqDcCaIZbM0sVEDLAIj97fcW/wA2jtHJ2IaoAwDDtGIliAIEOK0AAMUIxoEFmI9oIEMCQSDDEaIyaIb2Ko9gY1iFvrc7x0QsQALn7e8s6WB7xxT5bsRymebo0Yo2yDgfDGrEMxtTB2GzH+09CwGBVQAABb8Jy4LCAAACwFrektUFpjnKzpYsaonOnT2gZoEYiLtj1jSEzSBxJHEiMh2X6o5yOfWVuNp895ass4cQN5TaKuKMzjKVr6C3SUNenra9+a+Y6TV41bi0zfEaXTQqbj1j8c6MmaGrKZjlNtbHa/WT4armHmNDA4uuzDZhf7a2nPwn62HIrc+oNpvgc2aLAiCRJ2EjKxyFENogIZEYCSQARFHYR4dStosAIVoKw4tMY9DR7aaax46Sz8IJ8MmUdTzP9po+CUrKW5t18pncOBoN7TU8L2G2kxZtI3YErL/C0tJ1ZZz4WdpmZM6CdEYpwzShoIbnSXpA5OzlNO8gqLadJ0kT6yskXTZytOHFATucTkxH2imBSYxOcocWoIM0OObQzO1+fSMx+iMj1RT8QohkFuXhP6yvwLZai/zAqfxEs6zZSR19xK6qozrbS5HsZ0YHMyFsZG0MwDHqOjK3sAiAYZgNLJBYBijER5JBY2hLGtCAmWMhg8dYrRWl7Bj0T4v7TU8Eq3vpoJnqNHZv6hpyMv8As+tkB6mZs50ONtmpwxnaDOBKioLswHrCbiVK2rgeukypGwsOUG3xOEcQU6qwI8jpJDiv0lrRZRf0dAEiZpz08Zv5dZzVcaAdT77SsmX6tE1WoLyuxGpnPjOO0F0zAt66SsxPaFNMouPXW0p8bKymibHmwmbxTaywxPE1cXU78iJVVNY2Ea9EzaaObFrdR1/KU+vxtO3EMbkH2kVKlob30mqMzDKDcqLBNgesREdNQD1Ee03R8OfJNNohYQCJMRAIgyLIiIpIwigSWgSMVnRlgkTEPaoiyxisltHCy5UPDMbMB6y7wxK0CRuLk29b3E4OC0A9QqdipH6y4weEDAr0GT43+YjPJXR0OKnVmbWjVqnM7kknQ328iJFjaeFF81cs6gswUZiAPO+vpL7H8HqOQlxTp7MQLsw6DpDqdmMPkAZVKpfKCNr+8TGUfGa+jM5gMYAAaZcI11UnQFt5s+z9QsgBOYj5HrKilw9dFVBlW9gOvWaHAKFbQW0F/aKn7odFNIXEKRUE7TCcW4g7NkDaDXTXSbLtHiTlsNzM9QwQVrb5tTfnKoGm/SnpYIZDWZQVDBWBuz5T9TADfSclPH97ntQAVLm6lgxFyB4T8285uqItplt7Cc74QdPIaTSpqhLw34ZGlgWYBqeoIv5DynRTU8xtv0mmpcIQK1/CL3AEreIYcBdNwLjXlKdinxNGexii+YC/66QaVs1hbkCPXrJq2s5BTyVM/wDytLp2rIjFdrOymNx0NoiZIVsSIJWdLE7icjkqsjIyIJElIgkRggjAjSS0UALpkkZWdZWAyzEaW7ObLHtJSsbLJKtHf2cNqwuNCrA/EtuFNv6n5vKfg4/ep0vrLXBPq4/ncfB/WZc/qZ1OG7gkW6DNvGq0QR+UWEN4eOxSUxckdeUU1o6WrOeogUaAAdZDSazesq8JxU4iobX7pNB0Zpa4akGe1wLddJCj+yzpI4eMXbX8JUUsepYA9bA/3l3xkKBYEaTI94AGvs2w/tLdSsnGjd4WjoL7aSepQHICY/s1x1lULUJIGgY/a81LYoEXkVRKjqzjxjgdJn+IVL3HvLPitUW3mdxVa8Ev2JyldXNjaQ4ZDUdhtlt72kjkk3nVgPp5aG3nGJUqM6CJuSdrxrQyNT0vCAE6eJVGjjcl9sraIGEC06WEjZYwSQER4WWKFk0aPLGKTqNKCacxDTjNOAyTv7uAaMkDnwzFGDdJ0rX8RO1zf5gijGVbNbr+MRmjaNfEy9f6lvSxlhe/pMtxvHPXqdzTJudW8l5+5lniQ2Q5fP5lTwYCmMzE52JLE89dBERf7Ox8mjR8PwKrTCAEKBsOsColamC2tQczs1vSclHtBQH+4l9rBrn4EsB2hohTdXZeopkiN6r7FyyMzPE+J1GGUUz6nT5nLguHE6nc9TNFiOJUASBSqM/Id2VPrK79vJ+ihUFzYaa3G8PBMpyfoYw/hOnLaSUMay+DkNAfWUmJ47ZguVsxFwq+I29pZYfM9MkowP8ADpzlZqhmPK/CTF4i4lNVM0HEcJlAHOwP2lFiElPURkk/s5gbTpw2EZdCwtuLXuQZzKb/AG+5Euss1ceF+nO5GSUPDnNONknRljFZtb/RzqfrICsG0nIgkQsskc5WPDeKRZajX5LwDSnQsLLM9Fjk7uP3c6CsSiQByvTkGITTTdfEPaWLU7yGqmUXYhR1Y5R8mFdkWjLq7RBQsbEWswvr1nUuGUcha+0p8HiqbZlR1cKd1NxfpLTC1b78phlpnbxPtGyHinBqNWzZQrg+F1FiPKFgKmIBylUrLY28IR7XHMaH4li1PTX2sJzl2GgvpGxk/sZLHF+oavjarVC37KqqqlBnchtTc3sNPSUWJo1na/eFLMxC0jYDNvraX1SvpqdN9tJw1qhtYD0lnkKrHCvCv4bwalR0VRmO53+TzMvuHUxueXxOXDoVHmfaJa4UH0tvFTm5E0ktaOXjdcM8zWNfWWNWtclj7SjxNTWCE5GcnEMQUQsDY6Zf6r6fhL/hWNWvTFRfq2cX+lvSY/jlW4Ret2Ptp+crqFZkOZGKkc1Np0sMahZyOTK5np2WAwmWwHah1sKi94vUWV/1M0eEx9OqLo4NtwdHHqJImwjAaSkQWEkk52ihsIpBNGyUSWZ7iPanD0dA3fP/AMaZFh6sdBM1j+2WIqXyZaA/k8T2/rP9pRRbI7G8x2OpURerUSny8R8R9FGsz2M7bUV0p06lU9TamvvfWYOrVLEliWY7sxzN8mRloxYbI7Gkx3bLEv8ASUojogu3/oygxGJeprUd3PWoxf8AGQ3jiMUEiLO3hXEDQqBtcpsHHO3WbzC8RGjAghufUTzN2lz2WZ2qNTB8IQuFOuosDb5mfNx++4mzj8hw9Z6ngsRmG9+luk7XpC0wuBxTJYqSV5r0mip8ZVl0IuN7zA006o6uPIpKzvq0Rbzv7TnSkL68772nC3FhsTOapxdBz2kNMdaLLFuBc320Ey3EeJjYc95BxXjLOMqc73MqVpczrLfHrZnyzt6LB6mnTpK1mu2nt5yUsSLRYpxQps51e1l/qOwE14eO5b+jn5sygt+mc4u96hG4QZPfmZxmIeep5xTbVKjnt27JKZsPLedFNiCCCVI2INjIE5ScCVcUBeYLtA66VF7wdRZXH5GXeFx9Or9Da9G8LfExQiK3lehZSN26xTI4XidWns5Ycw/iEUOpPY57xi0a8aMpCxExoo6iSA4ERMIyImADDeX3YeoBjLf8kYD18Mollj2WuMVTbzI+2sbi3JC8rqJ6TxDgpbx0tGO68m9OhlHUom5VgVYb30N5ueGm4+3sI/E+FLUUG3iW+vUR3J4cZLsi/F5co6l4edVsIeTt8zm/ZvMn3mkxPCjyew8xtK+vw7JqXBHXS04ae+v2ddypXZVZANoJJOgnfQ4e9X6R4RpmOnwJY0+Gqg11M34uE5/low5+bGDpbZUYfDEa85l+0WL7yoEGq07/APo7zV8bxy0qZtvMHlPvqT7zVkShGkY1JylbI4gI9oYEQMEs6BIVEmTaDBBAR4o4kAMRFHMUAGMYmPGMAGvHpveNAyyQJ3kYHOFeK8AGM0HZDDXrUD1Ln7iZ6odDNx2Mw372gOYQt8zXxo3bM3If0bmh+7cjkbESXj/HEwtLMV7yo2lJAbXbqTyA5yfG0dQf8E804/xA1sZVUlstBVRbAFgN2svM3tNGXJ1iLwwt9WdOI4m7g1A6NUe2a5qoRWY2CA7HXkJpuzmBoVqIqlC1RWKVe9LNlqjcAHlKZatOjRpPmRK1QK7d5h8r+K6l0YmzbXvaT4Xi6U64o0VzU3V0aqCBmdbMCV111IuDsJy8GVPL4djPiawbf+i/x1VUGmlukyfE8ffYb/jOrG4lnPUnac9bDijSau+oQXAPNjoqj3nZdRVnC/J0YnjlQlwh/g3/AKiNvi0rDJXYkktqzEknzO8CcnJLtJnQjGkRZdZIRpEohOJUsMghUzGGkFG105c4ATCK8EGEIAIx40UAGMQjGNaADxCIxAQAIRERjHvAAagvoOenyRPUOx2H/wDo/pQCea4RL1aY6ut/bX8jPXexSr3jsVJygaA2J1Ol5t4tqLZkz/kjQY9wqlmICqCWJ2AtqZ5Zw3BBmOOqqClWszqjFgWpU9TtrYkqLzb9pDUxSmmrKlBNcVWuctl/26YH1WG59JSVVp00OcBWKoEBoK7JTF2CszN1NyAN2tyhyJVDr9sdw4KWTt9GV4nxN3ZqikXZ2sytnC091pqTyAPSQ8JxhNam2VQVbO7AWGTSxy6AHXl5wuKIHbMGQFrOop08lMi1iAv8Nuk0HZ7gyNhmy/XVZKV97AklvspieJji/Vsf/wChknevP0ajBcGI8R19tukx/wDqVxAd4mFT6aP7yr51G+kewBPqZ6RSrhKZZ/poqzG+gyKL6/E8HxeKaq71XPjqs1Rr6nM2v2mnkSqNGLDHdkN4JiAj2nPNY2WCzHpJDGtACMU9ddT9pLBBhQAQhiCI8AEY8GKADGCIZg23gA4hRERoANHEUUAO3gqXrr/KCx/CeodmcMxU2YqGtmI3sOQ9ec817Or+8c9FUfJ/Sew9ncPlpg9QPgzo8fUTFmtyOHtFUV8mER0pmuDpY2yLsvIKCTueSmZftC5q1HZWAXMLhSulQ/ULbWvex1G15a4Cr3+LrVhR73921LDlbuMv03a5soBDet5XYqn3gsjVEATuXVArslT+MvTsCwI/Cc6eW8rOsuO/4/llFisrU7W+llcWGiliVqA6XIzBTNR2IOZFG5pl3t/MQFUn0BY+8oMZTKEsVKlypph7d5lFnd2TcXFpoP8ATkl+8YXOx9yLm/20mrjP+xlzpvGk9HV/qPju6wnd3s2Kbu1AO1Mau33Ue88mJmr/ANRuJivjCoN0ww7lbHTNozn5sP8ArMo0rllcmUxx6oaPGjmZ2MGEKCB/nlCgAJgK1z5fnGdum52hItoAGDHjCPABo8aKACiXnHMFdzAAo8YR4ADHEVooAXfY3DGpWyjmwJPkJ6P2t4r+zURSp2FWoCqk6WUDVz5CYbsHW7ts2l2uPQX/AM+JaPetilLnIWK5Q6ZShU5idf6edr3muWTrjoVjxPJkosMFhmo4cWV6YNNBRqMDYhcxaobGx1a9jrzlbiMWrqKlSnVNlyd5SsuqkBqp0u5vfQ8wZZVUfIp/aSFJZu8p4etUNNmBAJBOUPY202tK1WC02ezhMthe5RQrHxA31Yiw6azmqtpnalDIqa0ir4goViqWTPYElw9Q0ydFQbgsLX+15sOB4oYLhr1yqo4zNYafvM2Smvrf8PKZ/FVG7rMVClFBQFdM2IY3Nm3CAae8ru0vEz+zYXCqTZV7+sb6s7aID6DMf+wmvj2otnP5clKSX2ZliTubkksxPNiSW+bwSYRgGUbbYoKKKPIAQjMY8ibX0G8AGpjmfaSiNCEAGtHiMRkk0NFGMUAo/9k=">
            <a:hlinkClick r:id="rId2"/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29" y="2237591"/>
            <a:ext cx="2962141" cy="43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Walter Martin—Comparative Religious Apologist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65" y="2160588"/>
            <a:ext cx="2697708" cy="3881437"/>
          </a:xfrm>
        </p:spPr>
      </p:pic>
    </p:spTree>
    <p:extLst>
      <p:ext uri="{BB962C8B-B14F-4D97-AF65-F5344CB8AC3E}">
        <p14:creationId xmlns:p14="http://schemas.microsoft.com/office/powerpoint/2010/main" val="34232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Morris—Scientific Apologist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91" y="1678193"/>
            <a:ext cx="3474720" cy="4163209"/>
          </a:xfrm>
        </p:spPr>
      </p:pic>
    </p:spTree>
    <p:extLst>
      <p:ext uri="{BB962C8B-B14F-4D97-AF65-F5344CB8AC3E}">
        <p14:creationId xmlns:p14="http://schemas.microsoft.com/office/powerpoint/2010/main" val="19611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/>
              <a:t>A Response to Fideism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Fideism is the belief that Christianity should merely be believed &amp; not defended</a:t>
            </a:r>
          </a:p>
          <a:p>
            <a:endParaRPr lang="en-US" sz="3200" dirty="0"/>
          </a:p>
          <a:p>
            <a:r>
              <a:rPr lang="en-US" sz="3200" dirty="0" smtClean="0"/>
              <a:t>Faith &amp; Reason do not meet</a:t>
            </a:r>
          </a:p>
          <a:p>
            <a:endParaRPr lang="en-US" sz="3200" dirty="0"/>
          </a:p>
          <a:p>
            <a:r>
              <a:rPr lang="en-US" sz="3200" dirty="0" smtClean="0"/>
              <a:t>Soren Kierkegaard (subjective over objective)  1 Corinthians 15:3-8, 14, 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16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u="sng" dirty="0" smtClean="0"/>
              <a:t>Biblical Basis for </a:t>
            </a:r>
            <a:br>
              <a:rPr lang="en-US" sz="4400" b="1" u="sng" dirty="0" smtClean="0"/>
            </a:br>
            <a:r>
              <a:rPr lang="en-US" sz="4400" b="1" u="sng" dirty="0" smtClean="0"/>
              <a:t>Traditional Apologetics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#1—The Bible commands us to defend the Faith</a:t>
            </a:r>
          </a:p>
          <a:p>
            <a:endParaRPr lang="en-US" sz="3200" dirty="0"/>
          </a:p>
          <a:p>
            <a:r>
              <a:rPr lang="en-US" sz="3200" dirty="0" smtClean="0"/>
              <a:t>1 Peter 3:15</a:t>
            </a:r>
          </a:p>
          <a:p>
            <a:r>
              <a:rPr lang="en-US" sz="3200" dirty="0" smtClean="0"/>
              <a:t>Colossians 4:5-6</a:t>
            </a:r>
          </a:p>
          <a:p>
            <a:r>
              <a:rPr lang="en-US" sz="3200" dirty="0" smtClean="0"/>
              <a:t>Titus 1:7-9</a:t>
            </a:r>
          </a:p>
          <a:p>
            <a:r>
              <a:rPr lang="en-US" sz="3200" dirty="0" smtClean="0"/>
              <a:t>Jude 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21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u="sng" dirty="0" smtClean="0"/>
              <a:t>#2 The Bible Speaks of </a:t>
            </a:r>
            <a:br>
              <a:rPr lang="en-US" sz="4400" b="1" u="sng" dirty="0" smtClean="0"/>
            </a:br>
            <a:r>
              <a:rPr lang="en-US" sz="4400" b="1" u="sng" dirty="0" smtClean="0"/>
              <a:t>Natural Revelation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Psalm 14:1; 19:1; 94:9; Romans 1:18-22 </a:t>
            </a:r>
            <a:r>
              <a:rPr lang="en-US" sz="3200" dirty="0" smtClean="0"/>
              <a:t>(God revealed Himself to us in creation; hence, we can argue from the creation to the Creator—science &amp; philosophy)</a:t>
            </a:r>
          </a:p>
          <a:p>
            <a:r>
              <a:rPr lang="en-US" sz="3200" b="1" dirty="0" smtClean="0"/>
              <a:t>Hebrews 3:4 </a:t>
            </a:r>
            <a:r>
              <a:rPr lang="en-US" sz="3200" dirty="0" smtClean="0"/>
              <a:t>(arguing from effect to cause)</a:t>
            </a:r>
            <a:endParaRPr lang="en-US" sz="3200" dirty="0"/>
          </a:p>
          <a:p>
            <a:r>
              <a:rPr lang="en-US" sz="3200" b="1" dirty="0" smtClean="0"/>
              <a:t>Romans 2:14-15 </a:t>
            </a:r>
            <a:r>
              <a:rPr lang="en-US" sz="3200" dirty="0" smtClean="0"/>
              <a:t>(God revealed His moral commands to us in our consciences)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5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u="sng" dirty="0" smtClean="0"/>
              <a:t>#3—The Bible Speaks of Eyewitness Testimony &amp; Historical Evidences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 Corinthians 15:3-8</a:t>
            </a:r>
          </a:p>
          <a:p>
            <a:endParaRPr lang="en-US" sz="3200" dirty="0"/>
          </a:p>
          <a:p>
            <a:r>
              <a:rPr lang="en-US" sz="3200" dirty="0" smtClean="0"/>
              <a:t>Acts 1:3; 2:32 </a:t>
            </a:r>
          </a:p>
          <a:p>
            <a:endParaRPr lang="en-US" sz="3200" dirty="0"/>
          </a:p>
          <a:p>
            <a:r>
              <a:rPr lang="en-US" sz="3200" dirty="0" smtClean="0"/>
              <a:t>John 5:36; 10:38; 20:30-31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45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What is Apologetics?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Apologetics in the defense of the Christian Faith</a:t>
            </a:r>
          </a:p>
          <a:p>
            <a:endParaRPr lang="en-US" sz="3600" dirty="0"/>
          </a:p>
          <a:p>
            <a:r>
              <a:rPr lang="en-US" sz="3600" dirty="0" smtClean="0"/>
              <a:t>It involves both defending Christian truth &amp; refuting false beliefs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13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u="sng" dirty="0" smtClean="0"/>
              <a:t>#4—The Early Church </a:t>
            </a:r>
            <a:br>
              <a:rPr lang="en-US" sz="4400" b="1" u="sng" dirty="0" smtClean="0"/>
            </a:br>
            <a:r>
              <a:rPr lang="en-US" sz="4400" b="1" u="sng" dirty="0" smtClean="0"/>
              <a:t>Defended the Faith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Jesus Himself</a:t>
            </a:r>
            <a:r>
              <a:rPr lang="en-US" sz="3200" dirty="0" smtClean="0"/>
              <a:t> gave evidence for His claims:</a:t>
            </a:r>
          </a:p>
          <a:p>
            <a:endParaRPr lang="en-US" sz="3200" dirty="0"/>
          </a:p>
          <a:p>
            <a:r>
              <a:rPr lang="en-US" sz="3200" dirty="0" smtClean="0"/>
              <a:t>John 2:18-22; 5:36; 10:38</a:t>
            </a:r>
          </a:p>
          <a:p>
            <a:endParaRPr lang="en-US" sz="3200" dirty="0"/>
          </a:p>
          <a:p>
            <a:r>
              <a:rPr lang="en-US" sz="3200" dirty="0" smtClean="0"/>
              <a:t>Luke 24:36-43; Acts 1:3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25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u="sng" dirty="0" smtClean="0"/>
              <a:t>The Apostles &amp; Their Colleagues</a:t>
            </a:r>
            <a:br>
              <a:rPr lang="en-US" sz="4400" b="1" u="sng" dirty="0" smtClean="0"/>
            </a:br>
            <a:r>
              <a:rPr lang="en-US" sz="4400" b="1" u="sng" dirty="0" smtClean="0"/>
              <a:t>Defended the Faith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334409"/>
            <a:ext cx="8596668" cy="370695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Peter—Acts 2:32; 3:15; 5:30-32; 10:39-41</a:t>
            </a:r>
            <a:endParaRPr lang="en-US" sz="3200" dirty="0"/>
          </a:p>
          <a:p>
            <a:r>
              <a:rPr lang="en-US" sz="3200" dirty="0" smtClean="0"/>
              <a:t>John—John 20:30-31</a:t>
            </a:r>
          </a:p>
          <a:p>
            <a:endParaRPr lang="en-US" sz="3200" dirty="0"/>
          </a:p>
          <a:p>
            <a:r>
              <a:rPr lang="en-US" sz="3200" dirty="0" smtClean="0"/>
              <a:t>Luke—Acts 1:3</a:t>
            </a:r>
          </a:p>
          <a:p>
            <a:r>
              <a:rPr lang="en-US" sz="3200" dirty="0" smtClean="0"/>
              <a:t>Jude—Jude 3</a:t>
            </a:r>
          </a:p>
          <a:p>
            <a:r>
              <a:rPr lang="en-US" sz="3200" dirty="0" err="1" smtClean="0"/>
              <a:t>Apollos</a:t>
            </a:r>
            <a:r>
              <a:rPr lang="en-US" sz="3200" dirty="0" smtClean="0"/>
              <a:t>—Acts 18:24, 28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88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u="sng" dirty="0" smtClean="0"/>
              <a:t>The Apostle Paul </a:t>
            </a:r>
            <a:br>
              <a:rPr lang="en-US" sz="4400" b="1" u="sng" dirty="0" smtClean="0"/>
            </a:br>
            <a:r>
              <a:rPr lang="en-US" sz="4400" b="1" u="sng" dirty="0" smtClean="0"/>
              <a:t>Defended the Faith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Acts 9:22; 17:2-3, 31; 18:4; 19:8-10; </a:t>
            </a:r>
          </a:p>
          <a:p>
            <a:r>
              <a:rPr lang="en-US" sz="3200" dirty="0" smtClean="0"/>
              <a:t>1 Corinthians 15:3-8</a:t>
            </a:r>
          </a:p>
          <a:p>
            <a:r>
              <a:rPr lang="en-US" sz="3200" dirty="0" smtClean="0"/>
              <a:t>Mars Hill sermon (Acts 17:16-31)</a:t>
            </a:r>
          </a:p>
          <a:p>
            <a:r>
              <a:rPr lang="en-US" sz="3200" dirty="0" err="1" smtClean="0"/>
              <a:t>Lystra</a:t>
            </a:r>
            <a:r>
              <a:rPr lang="en-US" sz="3200" dirty="0" smtClean="0"/>
              <a:t> (Acts 14:11-18)</a:t>
            </a:r>
          </a:p>
          <a:p>
            <a:r>
              <a:rPr lang="en-US" sz="3200" dirty="0" smtClean="0"/>
              <a:t>Titus 1:9; Colossians 4:5-6; </a:t>
            </a:r>
          </a:p>
          <a:p>
            <a:r>
              <a:rPr lang="en-US" sz="3200" dirty="0" smtClean="0"/>
              <a:t>2 Corinthians 10:5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63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u="sng" dirty="0" smtClean="0"/>
              <a:t>Why Apologetics Is Needed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0616"/>
            <a:ext cx="8596668" cy="484094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1) to confirm the faith of believers</a:t>
            </a:r>
          </a:p>
          <a:p>
            <a:r>
              <a:rPr lang="en-US" sz="3600" dirty="0" smtClean="0"/>
              <a:t>2) to persuade non-believers by removing intellectual stumbling blocks</a:t>
            </a:r>
          </a:p>
          <a:p>
            <a:r>
              <a:rPr lang="en-US" sz="3600" dirty="0" smtClean="0"/>
              <a:t>3) to stand up for what is right even when no one is listening</a:t>
            </a:r>
          </a:p>
          <a:p>
            <a:r>
              <a:rPr lang="en-US" sz="3600" dirty="0" smtClean="0"/>
              <a:t>4) to show the world Christianity is not irrational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54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u="sng" dirty="0" smtClean="0"/>
              <a:t>Different Ways to Defend the Faith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Classical (philosophical)</a:t>
            </a:r>
          </a:p>
          <a:p>
            <a:r>
              <a:rPr lang="en-US" sz="3200" dirty="0" smtClean="0"/>
              <a:t>Evidential (historical)</a:t>
            </a:r>
          </a:p>
          <a:p>
            <a:r>
              <a:rPr lang="en-US" sz="3200" dirty="0" err="1" smtClean="0"/>
              <a:t>Presuppoistional</a:t>
            </a:r>
            <a:r>
              <a:rPr lang="en-US" sz="3200" dirty="0" smtClean="0"/>
              <a:t> (Van </a:t>
            </a:r>
            <a:r>
              <a:rPr lang="en-US" sz="3200" dirty="0" err="1" smtClean="0"/>
              <a:t>Til</a:t>
            </a:r>
            <a:r>
              <a:rPr lang="en-US" sz="3200" dirty="0" smtClean="0"/>
              <a:t>; Gordon Clark)</a:t>
            </a:r>
          </a:p>
          <a:p>
            <a:r>
              <a:rPr lang="en-US" sz="3200" dirty="0" err="1" smtClean="0"/>
              <a:t>Verificational</a:t>
            </a:r>
            <a:endParaRPr lang="en-US" sz="3200" dirty="0" smtClean="0"/>
          </a:p>
          <a:p>
            <a:r>
              <a:rPr lang="en-US" sz="3200" dirty="0" smtClean="0"/>
              <a:t>Comparative Religious</a:t>
            </a:r>
          </a:p>
          <a:p>
            <a:r>
              <a:rPr lang="en-US" sz="3200" dirty="0" smtClean="0"/>
              <a:t>Testimonial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76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u="sng" dirty="0" smtClean="0"/>
              <a:t>Different Ways to Defend Faith (2)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Cumulative Case</a:t>
            </a:r>
          </a:p>
          <a:p>
            <a:r>
              <a:rPr lang="en-US" sz="3200" dirty="0" smtClean="0"/>
              <a:t>Dialogical</a:t>
            </a:r>
          </a:p>
          <a:p>
            <a:r>
              <a:rPr lang="en-US" sz="3200" dirty="0" smtClean="0"/>
              <a:t>Cultural</a:t>
            </a:r>
          </a:p>
          <a:p>
            <a:r>
              <a:rPr lang="en-US" sz="3200" dirty="0" smtClean="0"/>
              <a:t>Psychological</a:t>
            </a:r>
          </a:p>
          <a:p>
            <a:r>
              <a:rPr lang="en-US" sz="3200" dirty="0" smtClean="0"/>
              <a:t>Scientific</a:t>
            </a:r>
          </a:p>
          <a:p>
            <a:r>
              <a:rPr lang="en-US" sz="3200" dirty="0" smtClean="0"/>
              <a:t>Reformed Epistemology/Basic Belief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54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u="sng" dirty="0" smtClean="0"/>
              <a:t>Different Ways to </a:t>
            </a:r>
            <a:r>
              <a:rPr lang="en-US" sz="4400" b="1" u="sng" dirty="0"/>
              <a:t>D</a:t>
            </a:r>
            <a:r>
              <a:rPr lang="en-US" sz="4400" b="1" u="sng" dirty="0" smtClean="0"/>
              <a:t>efend Faith (3)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Narrative</a:t>
            </a:r>
          </a:p>
          <a:p>
            <a:r>
              <a:rPr lang="en-US" sz="3200" dirty="0" smtClean="0"/>
              <a:t>Combinational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02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Blaise Pascal—Psychological Apologetics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91" y="1930400"/>
            <a:ext cx="3453205" cy="4175225"/>
          </a:xfrm>
        </p:spPr>
      </p:pic>
    </p:spTree>
    <p:extLst>
      <p:ext uri="{BB962C8B-B14F-4D97-AF65-F5344CB8AC3E}">
        <p14:creationId xmlns:p14="http://schemas.microsoft.com/office/powerpoint/2010/main" val="15710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S. Lewis—</a:t>
            </a:r>
            <a:r>
              <a:rPr lang="en-US" dirty="0" err="1" smtClean="0"/>
              <a:t>Verificational</a:t>
            </a:r>
            <a:r>
              <a:rPr lang="en-US" dirty="0" smtClean="0"/>
              <a:t> Apologetics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01" y="2160588"/>
            <a:ext cx="2812635" cy="3881437"/>
          </a:xfrm>
        </p:spPr>
      </p:pic>
    </p:spTree>
    <p:extLst>
      <p:ext uri="{BB962C8B-B14F-4D97-AF65-F5344CB8AC3E}">
        <p14:creationId xmlns:p14="http://schemas.microsoft.com/office/powerpoint/2010/main" val="7537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Francis Schaeffer—</a:t>
            </a:r>
            <a:r>
              <a:rPr lang="en-US" dirty="0" err="1" smtClean="0"/>
              <a:t>Verificational</a:t>
            </a:r>
            <a:r>
              <a:rPr lang="en-US" dirty="0" smtClean="0"/>
              <a:t> Apologetics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99" y="2710927"/>
            <a:ext cx="3560781" cy="2878856"/>
          </a:xfrm>
        </p:spPr>
      </p:pic>
    </p:spTree>
    <p:extLst>
      <p:ext uri="{BB962C8B-B14F-4D97-AF65-F5344CB8AC3E}">
        <p14:creationId xmlns:p14="http://schemas.microsoft.com/office/powerpoint/2010/main" val="10760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Ravi Zacharias—Classical &amp; Cultural Apologist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98" y="2065468"/>
            <a:ext cx="4120179" cy="4410636"/>
          </a:xfrm>
        </p:spPr>
      </p:pic>
    </p:spTree>
    <p:extLst>
      <p:ext uri="{BB962C8B-B14F-4D97-AF65-F5344CB8AC3E}">
        <p14:creationId xmlns:p14="http://schemas.microsoft.com/office/powerpoint/2010/main" val="12129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365</TotalTime>
  <Words>406</Words>
  <Application>Microsoft Office PowerPoint</Application>
  <PresentationFormat>Custom</PresentationFormat>
  <Paragraphs>85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Facet</vt:lpstr>
      <vt:lpstr>The Biblical Basis for Apologetics</vt:lpstr>
      <vt:lpstr>What is Apologetics?</vt:lpstr>
      <vt:lpstr>Different Ways to Defend the Faith</vt:lpstr>
      <vt:lpstr>Different Ways to Defend Faith (2)</vt:lpstr>
      <vt:lpstr>Different Ways to Defend Faith (3)</vt:lpstr>
      <vt:lpstr>Blaise Pascal—Psychological Apologetics</vt:lpstr>
      <vt:lpstr>C. S. Lewis—Verificational Apologetics</vt:lpstr>
      <vt:lpstr>Francis Schaeffer—Verificational Apologetics</vt:lpstr>
      <vt:lpstr>Ravi Zacharias—Classical &amp; Cultural Apologist</vt:lpstr>
      <vt:lpstr>William Lane Craig—Classical Apologist</vt:lpstr>
      <vt:lpstr>Gordon Clark &amp; Cornelius Van Til—Presuppositional Apologetics</vt:lpstr>
      <vt:lpstr>Gary Habermas—Evidential Apologist</vt:lpstr>
      <vt:lpstr>Norman Geisler—Classical Apologist</vt:lpstr>
      <vt:lpstr>Walter Martin—Comparative Religious Apologist</vt:lpstr>
      <vt:lpstr>Henry Morris—Scientific Apologist</vt:lpstr>
      <vt:lpstr>A Response to Fideism</vt:lpstr>
      <vt:lpstr>Biblical Basis for  Traditional Apologetics</vt:lpstr>
      <vt:lpstr>#2 The Bible Speaks of  Natural Revelation</vt:lpstr>
      <vt:lpstr>#3—The Bible Speaks of Eyewitness Testimony &amp; Historical Evidences</vt:lpstr>
      <vt:lpstr>#4—The Early Church  Defended the Faith</vt:lpstr>
      <vt:lpstr>The Apostles &amp; Their Colleagues Defended the Faith</vt:lpstr>
      <vt:lpstr>The Apostle Paul  Defended the Faith</vt:lpstr>
      <vt:lpstr>Why Apologetics Is Needed</vt:lpstr>
    </vt:vector>
  </TitlesOfParts>
  <Company>Gateway Christian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Biblical Basis for Apologetics</dc:title>
  <dc:creator>phil.fernandes</dc:creator>
  <cp:lastModifiedBy>Chris Ashcraft</cp:lastModifiedBy>
  <cp:revision>29</cp:revision>
  <cp:lastPrinted>2014-05-13T19:58:13Z</cp:lastPrinted>
  <dcterms:created xsi:type="dcterms:W3CDTF">2014-05-02T17:21:29Z</dcterms:created>
  <dcterms:modified xsi:type="dcterms:W3CDTF">2014-05-14T01:49:43Z</dcterms:modified>
</cp:coreProperties>
</file>