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84"/>
  </p:notesMasterIdLst>
  <p:handoutMasterIdLst>
    <p:handoutMasterId r:id="rId85"/>
  </p:handoutMasterIdLst>
  <p:sldIdLst>
    <p:sldId id="256" r:id="rId3"/>
    <p:sldId id="1192" r:id="rId4"/>
    <p:sldId id="1253" r:id="rId5"/>
    <p:sldId id="1191" r:id="rId6"/>
    <p:sldId id="1209" r:id="rId7"/>
    <p:sldId id="1189" r:id="rId8"/>
    <p:sldId id="1259" r:id="rId9"/>
    <p:sldId id="374" r:id="rId10"/>
    <p:sldId id="259" r:id="rId11"/>
    <p:sldId id="362" r:id="rId12"/>
    <p:sldId id="373" r:id="rId13"/>
    <p:sldId id="1196" r:id="rId14"/>
    <p:sldId id="1207" r:id="rId15"/>
    <p:sldId id="1187" r:id="rId16"/>
    <p:sldId id="1210" r:id="rId17"/>
    <p:sldId id="1211" r:id="rId18"/>
    <p:sldId id="1212" r:id="rId19"/>
    <p:sldId id="371" r:id="rId20"/>
    <p:sldId id="1237" r:id="rId21"/>
    <p:sldId id="1238" r:id="rId22"/>
    <p:sldId id="1239" r:id="rId23"/>
    <p:sldId id="1240" r:id="rId24"/>
    <p:sldId id="1241" r:id="rId25"/>
    <p:sldId id="1246" r:id="rId26"/>
    <p:sldId id="1243" r:id="rId27"/>
    <p:sldId id="1258" r:id="rId28"/>
    <p:sldId id="1247" r:id="rId29"/>
    <p:sldId id="1242" r:id="rId30"/>
    <p:sldId id="1248" r:id="rId31"/>
    <p:sldId id="1250" r:id="rId32"/>
    <p:sldId id="1251" r:id="rId33"/>
    <p:sldId id="1249" r:id="rId34"/>
    <p:sldId id="1198" r:id="rId35"/>
    <p:sldId id="1214" r:id="rId36"/>
    <p:sldId id="1252" r:id="rId37"/>
    <p:sldId id="1215" r:id="rId38"/>
    <p:sldId id="1244" r:id="rId39"/>
    <p:sldId id="1193" r:id="rId40"/>
    <p:sldId id="1257" r:id="rId41"/>
    <p:sldId id="1194" r:id="rId42"/>
    <p:sldId id="1245" r:id="rId43"/>
    <p:sldId id="1260" r:id="rId44"/>
    <p:sldId id="1254" r:id="rId45"/>
    <p:sldId id="1197" r:id="rId46"/>
    <p:sldId id="1227" r:id="rId47"/>
    <p:sldId id="1229" r:id="rId48"/>
    <p:sldId id="1203" r:id="rId49"/>
    <p:sldId id="1255" r:id="rId50"/>
    <p:sldId id="1228" r:id="rId51"/>
    <p:sldId id="1200" r:id="rId52"/>
    <p:sldId id="1204" r:id="rId53"/>
    <p:sldId id="1205" r:id="rId54"/>
    <p:sldId id="1199" r:id="rId55"/>
    <p:sldId id="1206" r:id="rId56"/>
    <p:sldId id="1202" r:id="rId57"/>
    <p:sldId id="1222" r:id="rId58"/>
    <p:sldId id="1216" r:id="rId59"/>
    <p:sldId id="1217" r:id="rId60"/>
    <p:sldId id="1218" r:id="rId61"/>
    <p:sldId id="1256" r:id="rId62"/>
    <p:sldId id="1219" r:id="rId63"/>
    <p:sldId id="1220" r:id="rId64"/>
    <p:sldId id="1221" r:id="rId65"/>
    <p:sldId id="1223" r:id="rId66"/>
    <p:sldId id="1226" r:id="rId67"/>
    <p:sldId id="1225" r:id="rId68"/>
    <p:sldId id="1230" r:id="rId69"/>
    <p:sldId id="1231" r:id="rId70"/>
    <p:sldId id="414" r:id="rId71"/>
    <p:sldId id="1235" r:id="rId72"/>
    <p:sldId id="1236" r:id="rId73"/>
    <p:sldId id="1232" r:id="rId74"/>
    <p:sldId id="415" r:id="rId75"/>
    <p:sldId id="1234" r:id="rId76"/>
    <p:sldId id="267" r:id="rId77"/>
    <p:sldId id="326" r:id="rId78"/>
    <p:sldId id="1233" r:id="rId79"/>
    <p:sldId id="268" r:id="rId80"/>
    <p:sldId id="413" r:id="rId81"/>
    <p:sldId id="412" r:id="rId82"/>
    <p:sldId id="298" r:id="rId83"/>
  </p:sldIdLst>
  <p:sldSz cx="9144000" cy="6858000" type="screen4x3"/>
  <p:notesSz cx="7102475" cy="9388475"/>
  <p:embeddedFontLst>
    <p:embeddedFont>
      <p:font typeface="Calibri" panose="020F0502020204030204" pitchFamily="34" charset="0"/>
      <p:regular r:id="rId86"/>
      <p:bold r:id="rId87"/>
      <p:italic r:id="rId88"/>
      <p:boldItalic r:id="rId89"/>
    </p:embeddedFont>
    <p:embeddedFont>
      <p:font typeface="Partridge" panose="020B0604020202020204"/>
      <p:regular r:id="rId9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0000FF"/>
    <a:srgbClr val="FFFF99"/>
    <a:srgbClr val="0033CC"/>
    <a:srgbClr val="DAD0D0"/>
    <a:srgbClr val="D5C9C9"/>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93" autoAdjust="0"/>
    <p:restoredTop sz="93362" autoAdjust="0"/>
  </p:normalViewPr>
  <p:slideViewPr>
    <p:cSldViewPr snapToGrid="0">
      <p:cViewPr varScale="1">
        <p:scale>
          <a:sx n="72" d="100"/>
          <a:sy n="72" d="100"/>
        </p:scale>
        <p:origin x="109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9" d="100"/>
          <a:sy n="79" d="100"/>
        </p:scale>
        <p:origin x="-1998" y="-96"/>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notesMaster" Target="notesMasters/notesMaster1.xml"/><Relationship Id="rId89" Type="http://schemas.openxmlformats.org/officeDocument/2006/relationships/font" Target="fonts/font4.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font" Target="fonts/font2.fntdata"/><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font" Target="fonts/font5.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handoutMaster" Target="handoutMasters/handoutMaster1.xml"/><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font" Target="fonts/font3.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font" Target="fonts/font1.fntdata"/><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532631CA-7F3F-4E1E-BC9E-24A647638456}" type="datetimeFigureOut">
              <a:rPr lang="en-US" smtClean="0"/>
              <a:pPr/>
              <a:t>2/4/2020</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685CEFB3-25B0-49DC-8DD9-2B71D77EF35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40599377-EF3A-4CE8-8CEF-35A8D7371C41}" type="datetimeFigureOut">
              <a:rPr lang="en-US" smtClean="0"/>
              <a:pPr/>
              <a:t>2/4/2020</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DF9B42F1-6BA6-4E43-A962-58018FCEFA6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9B42F1-6BA6-4E43-A962-58018FCEFA64}"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9B42F1-6BA6-4E43-A962-58018FCEFA64}" type="slidenum">
              <a:rPr lang="en-US" smtClean="0"/>
              <a:pPr/>
              <a:t>2</a:t>
            </a:fld>
            <a:endParaRPr lang="en-US" dirty="0"/>
          </a:p>
        </p:txBody>
      </p:sp>
    </p:spTree>
    <p:extLst>
      <p:ext uri="{BB962C8B-B14F-4D97-AF65-F5344CB8AC3E}">
        <p14:creationId xmlns:p14="http://schemas.microsoft.com/office/powerpoint/2010/main" val="1231053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9B42F1-6BA6-4E43-A962-58018FCEFA64}" type="slidenum">
              <a:rPr lang="en-US" smtClean="0"/>
              <a:pPr/>
              <a:t>3</a:t>
            </a:fld>
            <a:endParaRPr lang="en-US" dirty="0"/>
          </a:p>
        </p:txBody>
      </p:sp>
    </p:spTree>
    <p:extLst>
      <p:ext uri="{BB962C8B-B14F-4D97-AF65-F5344CB8AC3E}">
        <p14:creationId xmlns:p14="http://schemas.microsoft.com/office/powerpoint/2010/main" val="2438907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9B42F1-6BA6-4E43-A962-58018FCEFA64}" type="slidenum">
              <a:rPr lang="en-US" smtClean="0"/>
              <a:pPr/>
              <a:t>4</a:t>
            </a:fld>
            <a:endParaRPr lang="en-US" dirty="0"/>
          </a:p>
        </p:txBody>
      </p:sp>
    </p:spTree>
    <p:extLst>
      <p:ext uri="{BB962C8B-B14F-4D97-AF65-F5344CB8AC3E}">
        <p14:creationId xmlns:p14="http://schemas.microsoft.com/office/powerpoint/2010/main" val="3680619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9B42F1-6BA6-4E43-A962-58018FCEFA64}" type="slidenum">
              <a:rPr lang="en-US" smtClean="0"/>
              <a:pPr/>
              <a:t>5</a:t>
            </a:fld>
            <a:endParaRPr lang="en-US" dirty="0"/>
          </a:p>
        </p:txBody>
      </p:sp>
    </p:spTree>
    <p:extLst>
      <p:ext uri="{BB962C8B-B14F-4D97-AF65-F5344CB8AC3E}">
        <p14:creationId xmlns:p14="http://schemas.microsoft.com/office/powerpoint/2010/main" val="2975063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CB39CAB-C211-4F08-A880-F1F87EEB782B}"/>
              </a:ext>
            </a:extLst>
          </p:cNvPr>
          <p:cNvSpPr>
            <a:spLocks noGrp="1" noChangeArrowheads="1"/>
          </p:cNvSpPr>
          <p:nvPr>
            <p:ph type="sldNum" sz="quarter" idx="5"/>
          </p:nvPr>
        </p:nvSpPr>
        <p:spPr>
          <a:ln/>
        </p:spPr>
        <p:txBody>
          <a:bodyPr/>
          <a:lstStyle/>
          <a:p>
            <a:fld id="{096C98CF-2355-474E-8DD5-135EA7EE28DE}" type="slidenum">
              <a:rPr lang="en-US" altLang="en-US"/>
              <a:pPr/>
              <a:t>69</a:t>
            </a:fld>
            <a:endParaRPr lang="en-US" altLang="en-US"/>
          </a:p>
        </p:txBody>
      </p:sp>
      <p:sp>
        <p:nvSpPr>
          <p:cNvPr id="330754" name="Rectangle 2">
            <a:extLst>
              <a:ext uri="{FF2B5EF4-FFF2-40B4-BE49-F238E27FC236}">
                <a16:creationId xmlns:a16="http://schemas.microsoft.com/office/drawing/2014/main" id="{5F1D39C9-9A6A-4C27-93A8-FB4FDF5D39D3}"/>
              </a:ext>
            </a:extLst>
          </p:cNvPr>
          <p:cNvSpPr>
            <a:spLocks noGrp="1" noRot="1" noChangeAspect="1" noChangeArrowheads="1" noTextEdit="1"/>
          </p:cNvSpPr>
          <p:nvPr>
            <p:ph type="sldImg"/>
          </p:nvPr>
        </p:nvSpPr>
        <p:spPr>
          <a:ln/>
        </p:spPr>
      </p:sp>
      <p:sp>
        <p:nvSpPr>
          <p:cNvPr id="330755" name="Rectangle 3">
            <a:extLst>
              <a:ext uri="{FF2B5EF4-FFF2-40B4-BE49-F238E27FC236}">
                <a16:creationId xmlns:a16="http://schemas.microsoft.com/office/drawing/2014/main" id="{99319D6E-E0B2-4C96-9E04-64A4963CCB1C}"/>
              </a:ext>
            </a:extLst>
          </p:cNvPr>
          <p:cNvSpPr>
            <a:spLocks noGrp="1" noChangeArrowheads="1"/>
          </p:cNvSpPr>
          <p:nvPr>
            <p:ph type="body" idx="1"/>
          </p:nvPr>
        </p:nvSpPr>
        <p:spPr>
          <a:xfrm>
            <a:off x="685800" y="4343400"/>
            <a:ext cx="5486400" cy="4114800"/>
          </a:xfrm>
        </p:spPr>
        <p:txBody>
          <a:bodyPr/>
          <a:lstStyle/>
          <a:p>
            <a:r>
              <a:rPr lang="en-US" altLang="en-US"/>
              <a:t>Now that we have an understanding of the foundation of evolution…  Why is evolution without a foundation? Because there is no natural process that can cause life to originate</a:t>
            </a:r>
          </a:p>
          <a:p>
            <a:r>
              <a:rPr lang="en-US" altLang="en-US"/>
              <a:t>Note: don’t let the argument go anywhere until they can explain their foundation for the origin of life. They have to accept it by faith.</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CB39CAB-C211-4F08-A880-F1F87EEB782B}"/>
              </a:ext>
            </a:extLst>
          </p:cNvPr>
          <p:cNvSpPr>
            <a:spLocks noGrp="1" noChangeArrowheads="1"/>
          </p:cNvSpPr>
          <p:nvPr>
            <p:ph type="sldNum" sz="quarter" idx="5"/>
          </p:nvPr>
        </p:nvSpPr>
        <p:spPr>
          <a:ln/>
        </p:spPr>
        <p:txBody>
          <a:bodyPr/>
          <a:lstStyle/>
          <a:p>
            <a:fld id="{096C98CF-2355-474E-8DD5-135EA7EE28DE}" type="slidenum">
              <a:rPr lang="en-US" altLang="en-US"/>
              <a:pPr/>
              <a:t>72</a:t>
            </a:fld>
            <a:endParaRPr lang="en-US" altLang="en-US"/>
          </a:p>
        </p:txBody>
      </p:sp>
      <p:sp>
        <p:nvSpPr>
          <p:cNvPr id="330754" name="Rectangle 2">
            <a:extLst>
              <a:ext uri="{FF2B5EF4-FFF2-40B4-BE49-F238E27FC236}">
                <a16:creationId xmlns:a16="http://schemas.microsoft.com/office/drawing/2014/main" id="{5F1D39C9-9A6A-4C27-93A8-FB4FDF5D39D3}"/>
              </a:ext>
            </a:extLst>
          </p:cNvPr>
          <p:cNvSpPr>
            <a:spLocks noGrp="1" noRot="1" noChangeAspect="1" noChangeArrowheads="1" noTextEdit="1"/>
          </p:cNvSpPr>
          <p:nvPr>
            <p:ph type="sldImg"/>
          </p:nvPr>
        </p:nvSpPr>
        <p:spPr>
          <a:ln/>
        </p:spPr>
      </p:sp>
      <p:sp>
        <p:nvSpPr>
          <p:cNvPr id="330755" name="Rectangle 3">
            <a:extLst>
              <a:ext uri="{FF2B5EF4-FFF2-40B4-BE49-F238E27FC236}">
                <a16:creationId xmlns:a16="http://schemas.microsoft.com/office/drawing/2014/main" id="{99319D6E-E0B2-4C96-9E04-64A4963CCB1C}"/>
              </a:ext>
            </a:extLst>
          </p:cNvPr>
          <p:cNvSpPr>
            <a:spLocks noGrp="1" noChangeArrowheads="1"/>
          </p:cNvSpPr>
          <p:nvPr>
            <p:ph type="body" idx="1"/>
          </p:nvPr>
        </p:nvSpPr>
        <p:spPr>
          <a:xfrm>
            <a:off x="685800" y="4343400"/>
            <a:ext cx="5486400" cy="4114800"/>
          </a:xfrm>
        </p:spPr>
        <p:txBody>
          <a:bodyPr/>
          <a:lstStyle/>
          <a:p>
            <a:r>
              <a:rPr lang="en-US" altLang="en-US"/>
              <a:t>Now that we have an understanding of the foundation of evolution…  Why is evolution without a foundation? Because there is no natural process that can cause life to originate</a:t>
            </a:r>
          </a:p>
          <a:p>
            <a:r>
              <a:rPr lang="en-US" altLang="en-US"/>
              <a:t>Note: don’t let the argument go anywhere until they can explain their foundation for the origin of life. They have to accept it by faith.</a:t>
            </a:r>
          </a:p>
        </p:txBody>
      </p:sp>
    </p:spTree>
    <p:extLst>
      <p:ext uri="{BB962C8B-B14F-4D97-AF65-F5344CB8AC3E}">
        <p14:creationId xmlns:p14="http://schemas.microsoft.com/office/powerpoint/2010/main" val="720668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BFC33B3-BA0E-4264-8BDB-0DB4A571F96F}" type="datetime1">
              <a:rPr lang="en-US" smtClean="0"/>
              <a:pPr/>
              <a:t>2/4/2020</a:t>
            </a:fld>
            <a:endParaRPr lang="en-US"/>
          </a:p>
        </p:txBody>
      </p:sp>
      <p:sp>
        <p:nvSpPr>
          <p:cNvPr id="5" name="Footer Placeholder 4"/>
          <p:cNvSpPr>
            <a:spLocks noGrp="1"/>
          </p:cNvSpPr>
          <p:nvPr>
            <p:ph type="ftr" sz="quarter" idx="11"/>
          </p:nvPr>
        </p:nvSpPr>
        <p:spPr/>
        <p:txBody>
          <a:bodyPr/>
          <a:lstStyle>
            <a:lvl1pPr>
              <a:defRPr sz="1600">
                <a:solidFill>
                  <a:srgbClr val="0033CC"/>
                </a:solidFill>
                <a:latin typeface="Partridge" pitchFamily="2" charset="0"/>
              </a:defRPr>
            </a:lvl1pPr>
          </a:lstStyle>
          <a:p>
            <a:r>
              <a:rPr lang="en-US"/>
              <a:t>Monarch Creation Ministries</a:t>
            </a:r>
            <a:endParaRPr lang="en-US" dirty="0"/>
          </a:p>
        </p:txBody>
      </p:sp>
      <p:sp>
        <p:nvSpPr>
          <p:cNvPr id="6" name="Slide Number Placeholder 5"/>
          <p:cNvSpPr>
            <a:spLocks noGrp="1"/>
          </p:cNvSpPr>
          <p:nvPr>
            <p:ph type="sldNum" sz="quarter" idx="12"/>
          </p:nvPr>
        </p:nvSpPr>
        <p:spPr/>
        <p:txBody>
          <a:bodyPr/>
          <a:lstStyle/>
          <a:p>
            <a:fld id="{BB505C3B-F117-4322-996A-3271CB361D8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614B74-983E-422A-9FD4-CDB824C89A2F}" type="datetime1">
              <a:rPr lang="en-US" smtClean="0"/>
              <a:pPr/>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05C3B-F117-4322-996A-3271CB361D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3B32E8-77A0-4D71-B48A-DFA4420EC0CA}" type="datetime1">
              <a:rPr lang="en-US" smtClean="0"/>
              <a:pPr/>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05C3B-F117-4322-996A-3271CB361D8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12B5D1-7246-4AD6-856E-39935A6F70EA}" type="datetimeFigureOut">
              <a:rPr lang="en-US" smtClean="0"/>
              <a:pPr/>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B01C3-D727-48DD-B2BB-B11FDCB902B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12B5D1-7246-4AD6-856E-39935A6F70EA}" type="datetimeFigureOut">
              <a:rPr lang="en-US" smtClean="0"/>
              <a:pPr/>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B01C3-D727-48DD-B2BB-B11FDCB902B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12B5D1-7246-4AD6-856E-39935A6F70EA}" type="datetimeFigureOut">
              <a:rPr lang="en-US" smtClean="0"/>
              <a:pPr/>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B01C3-D727-48DD-B2BB-B11FDCB902B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12B5D1-7246-4AD6-856E-39935A6F70EA}" type="datetimeFigureOut">
              <a:rPr lang="en-US" smtClean="0"/>
              <a:pPr/>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B01C3-D727-48DD-B2BB-B11FDCB902B5}"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12B5D1-7246-4AD6-856E-39935A6F70EA}" type="datetimeFigureOut">
              <a:rPr lang="en-US" smtClean="0"/>
              <a:pPr/>
              <a:t>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8B01C3-D727-48DD-B2BB-B11FDCB902B5}"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12B5D1-7246-4AD6-856E-39935A6F70EA}" type="datetimeFigureOut">
              <a:rPr lang="en-US" smtClean="0"/>
              <a:pPr/>
              <a:t>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8B01C3-D727-48DD-B2BB-B11FDCB902B5}"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12B5D1-7246-4AD6-856E-39935A6F70EA}" type="datetimeFigureOut">
              <a:rPr lang="en-US" smtClean="0"/>
              <a:pPr/>
              <a:t>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8B01C3-D727-48DD-B2BB-B11FDCB902B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12B5D1-7246-4AD6-856E-39935A6F70EA}" type="datetimeFigureOut">
              <a:rPr lang="en-US" smtClean="0"/>
              <a:pPr/>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B01C3-D727-48DD-B2BB-B11FDCB902B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alpha val="40000"/>
            </a:srgbClr>
          </a:solidFill>
          <a:ln w="28575">
            <a:solidFill>
              <a:srgbClr val="C00000"/>
            </a:solidFill>
          </a:ln>
        </p:spPr>
        <p:txBody>
          <a:bodyPr/>
          <a:lstStyle/>
          <a:p>
            <a:r>
              <a:rPr lang="en-US" dirty="0"/>
              <a:t>Click to edit Master title style</a:t>
            </a:r>
          </a:p>
        </p:txBody>
      </p:sp>
      <p:sp>
        <p:nvSpPr>
          <p:cNvPr id="3" name="Content Placeholder 2"/>
          <p:cNvSpPr>
            <a:spLocks noGrp="1"/>
          </p:cNvSpPr>
          <p:nvPr>
            <p:ph idx="1"/>
          </p:nvPr>
        </p:nvSpPr>
        <p:spPr>
          <a:solidFill>
            <a:srgbClr val="FFFFFF">
              <a:alpha val="40000"/>
            </a:srgbClr>
          </a:solidFill>
          <a:ln w="28575">
            <a:solidFill>
              <a:srgbClr val="C00000"/>
            </a:solidFill>
          </a:ln>
        </p:spPr>
        <p:txBody>
          <a:bodyPr/>
          <a:lstStyle>
            <a:lvl1pPr>
              <a:defRPr>
                <a:effectLs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F8135F2-03C7-4394-B542-73B43184C8BB}" type="datetime1">
              <a:rPr lang="en-US" smtClean="0"/>
              <a:pPr/>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05C3B-F117-4322-996A-3271CB361D8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12B5D1-7246-4AD6-856E-39935A6F70EA}" type="datetimeFigureOut">
              <a:rPr lang="en-US" smtClean="0"/>
              <a:pPr/>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B01C3-D727-48DD-B2BB-B11FDCB902B5}"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12B5D1-7246-4AD6-856E-39935A6F70EA}" type="datetimeFigureOut">
              <a:rPr lang="en-US" smtClean="0"/>
              <a:pPr/>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B01C3-D727-48DD-B2BB-B11FDCB902B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12B5D1-7246-4AD6-856E-39935A6F70EA}" type="datetimeFigureOut">
              <a:rPr lang="en-US" smtClean="0"/>
              <a:pPr/>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B01C3-D727-48DD-B2BB-B11FDCB902B5}"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6263" y="152401"/>
            <a:ext cx="8172450" cy="1296988"/>
          </a:xfrm>
        </p:spPr>
        <p:txBody>
          <a:bodyPr/>
          <a:lstStyle/>
          <a:p>
            <a:r>
              <a:rPr lang="en-US"/>
              <a:t>Click to edit Master title style</a:t>
            </a:r>
            <a:endParaRPr lang="en-GB"/>
          </a:p>
        </p:txBody>
      </p:sp>
      <p:sp>
        <p:nvSpPr>
          <p:cNvPr id="3" name="Text Placeholder 2"/>
          <p:cNvSpPr>
            <a:spLocks noGrp="1"/>
          </p:cNvSpPr>
          <p:nvPr>
            <p:ph type="body" sz="half" idx="1"/>
          </p:nvPr>
        </p:nvSpPr>
        <p:spPr>
          <a:xfrm>
            <a:off x="611188" y="1700214"/>
            <a:ext cx="3992562" cy="4897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56152" y="1700214"/>
            <a:ext cx="3992563" cy="4897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0402944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68CF2E-00B8-4BCA-94DC-556969569F8B}" type="datetime1">
              <a:rPr lang="en-US" smtClean="0"/>
              <a:pPr/>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05C3B-F117-4322-996A-3271CB361D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30000"/>
            </a:schemeClr>
          </a:solidFill>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8BC5FC-97DB-4986-AC9B-7A78E2DC283E}" type="datetime1">
              <a:rPr lang="en-US" smtClean="0"/>
              <a:pPr/>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505C3B-F117-4322-996A-3271CB361D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4E0F66-808B-4138-9A89-E22EF3F17482}" type="datetime1">
              <a:rPr lang="en-US" smtClean="0"/>
              <a:pPr/>
              <a:t>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505C3B-F117-4322-996A-3271CB361D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F97937-6B89-4C91-AA44-9DE6DE5DEF87}" type="datetime1">
              <a:rPr lang="en-US" smtClean="0"/>
              <a:pPr/>
              <a:t>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505C3B-F117-4322-996A-3271CB361D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F6E75D-8BB5-4268-9023-5CF63F3C3941}" type="datetime1">
              <a:rPr lang="en-US" smtClean="0"/>
              <a:pPr/>
              <a:t>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505C3B-F117-4322-996A-3271CB361D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70549E-3CEE-43F0-B126-39F96621D9A4}" type="datetime1">
              <a:rPr lang="en-US" smtClean="0"/>
              <a:pPr/>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505C3B-F117-4322-996A-3271CB361D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17B7D4-989A-4B94-9A15-3602842B9A27}" type="datetime1">
              <a:rPr lang="en-US" smtClean="0"/>
              <a:pPr/>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505C3B-F117-4322-996A-3271CB361D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a:solidFill>
            <a:schemeClr val="bg1">
              <a:alpha val="30000"/>
            </a:schemeClr>
          </a:solid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442FE4-B173-48A1-AD53-8852E270B5FE}" type="datetime1">
              <a:rPr lang="en-US" smtClean="0"/>
              <a:pPr/>
              <a:t>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BB505C3B-F117-4322-996A-3271CB361D8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2B5D1-7246-4AD6-856E-39935A6F70EA}" type="datetimeFigureOut">
              <a:rPr lang="en-US" smtClean="0"/>
              <a:pPr/>
              <a:t>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8B01C3-D727-48DD-B2BB-B11FDCB902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f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image" Target="../media/image14.jf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6.xml"/><Relationship Id="rId4" Type="http://schemas.openxmlformats.org/officeDocument/2006/relationships/image" Target="../media/image24.jpg"/></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 Id="rId5" Type="http://schemas.openxmlformats.org/officeDocument/2006/relationships/image" Target="../media/image43.jpg"/><Relationship Id="rId4" Type="http://schemas.openxmlformats.org/officeDocument/2006/relationships/image" Target="../media/image4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5.jf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5.jfi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6.xml"/><Relationship Id="rId4" Type="http://schemas.openxmlformats.org/officeDocument/2006/relationships/image" Target="../media/image48.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2.jfif"/><Relationship Id="rId2" Type="http://schemas.openxmlformats.org/officeDocument/2006/relationships/image" Target="../media/image51.jfi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g"/><Relationship Id="rId1" Type="http://schemas.openxmlformats.org/officeDocument/2006/relationships/slideLayout" Target="../slideLayouts/slideLayout6.xml"/><Relationship Id="rId6" Type="http://schemas.openxmlformats.org/officeDocument/2006/relationships/image" Target="../media/image57.jfif"/><Relationship Id="rId5" Type="http://schemas.openxmlformats.org/officeDocument/2006/relationships/image" Target="../media/image56.jfif"/><Relationship Id="rId4" Type="http://schemas.openxmlformats.org/officeDocument/2006/relationships/image" Target="../media/image55.jfif"/></Relationships>
</file>

<file path=ppt/slides/_rels/slide5.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60.jfif"/><Relationship Id="rId2" Type="http://schemas.openxmlformats.org/officeDocument/2006/relationships/image" Target="../media/image59.jfi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60.jfif"/><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2.jfif"/><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fif"/></Relationships>
</file>

<file path=ppt/slides/_rels/slide60.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66.jfif"/><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67.jfif"/><Relationship Id="rId2" Type="http://schemas.openxmlformats.org/officeDocument/2006/relationships/image" Target="../media/image66.jfif"/><Relationship Id="rId1" Type="http://schemas.openxmlformats.org/officeDocument/2006/relationships/slideLayout" Target="../slideLayouts/slideLayout6.xml"/><Relationship Id="rId4" Type="http://schemas.openxmlformats.org/officeDocument/2006/relationships/image" Target="../media/image68.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69.jfif"/><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71.jfif"/><Relationship Id="rId2" Type="http://schemas.openxmlformats.org/officeDocument/2006/relationships/image" Target="../media/image70.jfif"/><Relationship Id="rId1" Type="http://schemas.openxmlformats.org/officeDocument/2006/relationships/slideLayout" Target="../slideLayouts/slideLayout6.xml"/><Relationship Id="rId4" Type="http://schemas.openxmlformats.org/officeDocument/2006/relationships/image" Target="../media/image72.jfif"/></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73.jf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fif"/><Relationship Id="rId1" Type="http://schemas.openxmlformats.org/officeDocument/2006/relationships/slideLayout" Target="../slideLayouts/slideLayout2.xml"/><Relationship Id="rId4" Type="http://schemas.openxmlformats.org/officeDocument/2006/relationships/image" Target="../media/image76.jfif"/></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81.jfif"/><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83.jfif"/><Relationship Id="rId4" Type="http://schemas.openxmlformats.org/officeDocument/2006/relationships/image" Target="../media/image82.jfif"/></Relationships>
</file>

<file path=ppt/slides/_rels/slide78.xml.rels><?xml version="1.0" encoding="UTF-8" standalone="yes"?>
<Relationships xmlns="http://schemas.openxmlformats.org/package/2006/relationships"><Relationship Id="rId3" Type="http://schemas.openxmlformats.org/officeDocument/2006/relationships/image" Target="../media/image85.jpeg"/><Relationship Id="rId7" Type="http://schemas.openxmlformats.org/officeDocument/2006/relationships/image" Target="../media/image89.jpeg"/><Relationship Id="rId2" Type="http://schemas.openxmlformats.org/officeDocument/2006/relationships/image" Target="../media/image84.jpeg"/><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jpeg"/><Relationship Id="rId4" Type="http://schemas.openxmlformats.org/officeDocument/2006/relationships/image" Target="../media/image86.jpeg"/></Relationships>
</file>

<file path=ppt/slides/_rels/slide7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2.xml"/><Relationship Id="rId5" Type="http://schemas.openxmlformats.org/officeDocument/2006/relationships/image" Target="../media/image93.jpeg"/><Relationship Id="rId4" Type="http://schemas.openxmlformats.org/officeDocument/2006/relationships/image" Target="../media/image9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505C3B-F117-4322-996A-3271CB361D87}" type="slidenum">
              <a:rPr lang="en-US" smtClean="0">
                <a:solidFill>
                  <a:schemeClr val="tx1"/>
                </a:solidFill>
              </a:rPr>
              <a:pPr/>
              <a:t>1</a:t>
            </a:fld>
            <a:endParaRPr lang="en-US" dirty="0">
              <a:solidFill>
                <a:schemeClr val="tx1"/>
              </a:solidFill>
            </a:endParaRPr>
          </a:p>
        </p:txBody>
      </p:sp>
      <p:sp>
        <p:nvSpPr>
          <p:cNvPr id="5" name="Rectangle 4"/>
          <p:cNvSpPr/>
          <p:nvPr/>
        </p:nvSpPr>
        <p:spPr>
          <a:xfrm>
            <a:off x="213250" y="155604"/>
            <a:ext cx="8775767" cy="3600986"/>
          </a:xfrm>
          <a:prstGeom prst="rect">
            <a:avLst/>
          </a:prstGeom>
          <a:effectLst>
            <a:outerShdw blurRad="63500" dist="508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wrap="square" lIns="91440" tIns="45720" rIns="91440" bIns="45720">
            <a:spAutoFit/>
          </a:bodyPr>
          <a:lstStyle/>
          <a:p>
            <a:pPr algn="ctr"/>
            <a:r>
              <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rPr>
              <a:t>Real Chemistry Doesn’t Support the Origin of Life by Chemical Evolution</a:t>
            </a:r>
          </a:p>
          <a:p>
            <a:pPr algn="ct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OR</a:t>
            </a:r>
          </a:p>
          <a:p>
            <a:pPr algn="ct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“Better Living Through Chemistry”</a:t>
            </a:r>
          </a:p>
        </p:txBody>
      </p:sp>
      <p:pic>
        <p:nvPicPr>
          <p:cNvPr id="7" name="Picture 6">
            <a:extLst>
              <a:ext uri="{FF2B5EF4-FFF2-40B4-BE49-F238E27FC236}">
                <a16:creationId xmlns:a16="http://schemas.microsoft.com/office/drawing/2014/main" id="{C413A87F-D2A3-4A12-BBB8-EF56316F08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2763" y="4281517"/>
            <a:ext cx="3158473" cy="2439958"/>
          </a:xfrm>
          <a:prstGeom prst="rect">
            <a:avLst/>
          </a:prstGeom>
        </p:spPr>
      </p:pic>
      <p:pic>
        <p:nvPicPr>
          <p:cNvPr id="6148" name="Picture 4" descr="Image result for Cell Diagram">
            <a:extLst>
              <a:ext uri="{FF2B5EF4-FFF2-40B4-BE49-F238E27FC236}">
                <a16:creationId xmlns:a16="http://schemas.microsoft.com/office/drawing/2014/main" id="{D26EA2B8-A51A-4447-8F94-684942C25C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250" y="4673977"/>
            <a:ext cx="2641447" cy="15408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D18EECC1-07C0-41AD-8E07-A53B70E85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3200" y="4486750"/>
            <a:ext cx="1771650" cy="19152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505C3B-F117-4322-996A-3271CB361D87}" type="slidenum">
              <a:rPr lang="en-US" smtClean="0"/>
              <a:pPr/>
              <a:t>10</a:t>
            </a:fld>
            <a:endParaRPr lang="en-US"/>
          </a:p>
        </p:txBody>
      </p:sp>
      <p:sp>
        <p:nvSpPr>
          <p:cNvPr id="8" name="Title 4">
            <a:extLst>
              <a:ext uri="{FF2B5EF4-FFF2-40B4-BE49-F238E27FC236}">
                <a16:creationId xmlns:a16="http://schemas.microsoft.com/office/drawing/2014/main" id="{8F22C82E-738D-4DD3-9225-DEF100C6710E}"/>
              </a:ext>
            </a:extLst>
          </p:cNvPr>
          <p:cNvSpPr>
            <a:spLocks noGrp="1"/>
          </p:cNvSpPr>
          <p:nvPr>
            <p:ph type="title"/>
          </p:nvPr>
        </p:nvSpPr>
        <p:spPr>
          <a:xfrm>
            <a:off x="891153" y="1301860"/>
            <a:ext cx="7904135" cy="5416658"/>
          </a:xfrm>
        </p:spPr>
        <p:style>
          <a:lnRef idx="2">
            <a:schemeClr val="accent2"/>
          </a:lnRef>
          <a:fillRef idx="1">
            <a:schemeClr val="lt1"/>
          </a:fillRef>
          <a:effectRef idx="0">
            <a:schemeClr val="accent2"/>
          </a:effectRef>
          <a:fontRef idx="minor">
            <a:schemeClr val="dk1"/>
          </a:fontRef>
        </p:style>
        <p:txBody>
          <a:bodyPr>
            <a:noAutofit/>
          </a:bodyPr>
          <a:lstStyle/>
          <a:p>
            <a:pPr algn="l" fontAlgn="base">
              <a:spcBef>
                <a:spcPct val="30000"/>
              </a:spcBef>
              <a:spcAft>
                <a:spcPct val="0"/>
              </a:spcAft>
              <a:defRPr/>
            </a:pPr>
            <a:r>
              <a:rPr lang="en-US" sz="2800" dirty="0"/>
              <a:t>Biology’s biggest challenges. </a:t>
            </a:r>
            <a:br>
              <a:rPr lang="en-US" sz="2800" dirty="0"/>
            </a:br>
            <a:br>
              <a:rPr lang="en-US" sz="2800" dirty="0"/>
            </a:br>
            <a:r>
              <a:rPr lang="en-US" sz="2800" dirty="0"/>
              <a:t>Many avoid the subject.</a:t>
            </a:r>
            <a:br>
              <a:rPr lang="en-US" sz="2800" dirty="0"/>
            </a:br>
            <a:br>
              <a:rPr lang="en-US" sz="2800" dirty="0"/>
            </a:br>
            <a:r>
              <a:rPr lang="en-US" sz="2800" dirty="0"/>
              <a:t>Some argue that the origin of life is not part of the theory of evolution – which is not logical, but understandable considering evolutionary origins are at best are inconsistent with and actually contradict real chemical science. </a:t>
            </a:r>
            <a:br>
              <a:rPr lang="en-US" sz="2800" dirty="0"/>
            </a:br>
            <a:br>
              <a:rPr lang="en-US" sz="2800" dirty="0"/>
            </a:br>
            <a:r>
              <a:rPr lang="en-US" sz="2800" dirty="0"/>
              <a:t>The origin of life is a </a:t>
            </a:r>
            <a:r>
              <a:rPr lang="en-US" sz="2800" u="sng" dirty="0"/>
              <a:t>necessary precursor</a:t>
            </a:r>
            <a:r>
              <a:rPr lang="en-US" sz="2800" dirty="0"/>
              <a:t> for all subsequent evolutionary model discussions.</a:t>
            </a:r>
          </a:p>
        </p:txBody>
      </p:sp>
      <p:sp>
        <p:nvSpPr>
          <p:cNvPr id="5" name="Rectangle 54">
            <a:extLst>
              <a:ext uri="{FF2B5EF4-FFF2-40B4-BE49-F238E27FC236}">
                <a16:creationId xmlns:a16="http://schemas.microsoft.com/office/drawing/2014/main" id="{9B8CCF2E-ED61-4245-B06B-EEE7BA43DBE4}"/>
              </a:ext>
            </a:extLst>
          </p:cNvPr>
          <p:cNvSpPr txBox="1">
            <a:spLocks noChangeArrowheads="1"/>
          </p:cNvSpPr>
          <p:nvPr/>
        </p:nvSpPr>
        <p:spPr>
          <a:xfrm>
            <a:off x="28790" y="-108494"/>
            <a:ext cx="9086420" cy="17823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dirty="0"/>
              <a:t>The Critical Nature of the Origin of Life in the Evolution Model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505C3B-F117-4322-996A-3271CB361D87}" type="slidenum">
              <a:rPr lang="en-US" smtClean="0"/>
              <a:pPr/>
              <a:t>11</a:t>
            </a:fld>
            <a:endParaRPr lang="en-US"/>
          </a:p>
        </p:txBody>
      </p:sp>
      <p:sp>
        <p:nvSpPr>
          <p:cNvPr id="8" name="Title 4">
            <a:extLst>
              <a:ext uri="{FF2B5EF4-FFF2-40B4-BE49-F238E27FC236}">
                <a16:creationId xmlns:a16="http://schemas.microsoft.com/office/drawing/2014/main" id="{8F22C82E-738D-4DD3-9225-DEF100C6710E}"/>
              </a:ext>
            </a:extLst>
          </p:cNvPr>
          <p:cNvSpPr>
            <a:spLocks noGrp="1"/>
          </p:cNvSpPr>
          <p:nvPr>
            <p:ph type="title"/>
          </p:nvPr>
        </p:nvSpPr>
        <p:spPr>
          <a:xfrm>
            <a:off x="57580" y="894112"/>
            <a:ext cx="9086420" cy="5838072"/>
          </a:xfrm>
        </p:spPr>
        <p:style>
          <a:lnRef idx="2">
            <a:schemeClr val="accent2"/>
          </a:lnRef>
          <a:fillRef idx="1">
            <a:schemeClr val="lt1"/>
          </a:fillRef>
          <a:effectRef idx="0">
            <a:schemeClr val="accent2"/>
          </a:effectRef>
          <a:fontRef idx="minor">
            <a:schemeClr val="dk1"/>
          </a:fontRef>
        </p:style>
        <p:txBody>
          <a:bodyPr>
            <a:normAutofit fontScale="90000"/>
          </a:bodyPr>
          <a:lstStyle/>
          <a:p>
            <a:pPr algn="l" fontAlgn="base">
              <a:spcBef>
                <a:spcPct val="30000"/>
              </a:spcBef>
              <a:spcAft>
                <a:spcPct val="0"/>
              </a:spcAft>
              <a:defRPr/>
            </a:pPr>
            <a:br>
              <a:rPr lang="en-US" sz="2400" dirty="0"/>
            </a:br>
            <a:br>
              <a:rPr lang="en-US" sz="2400" dirty="0"/>
            </a:br>
            <a:br>
              <a:rPr lang="en-US" sz="2400" dirty="0"/>
            </a:br>
            <a:r>
              <a:rPr lang="en-US" sz="2400" dirty="0">
                <a:latin typeface="Calibri" panose="020F0502020204030204" pitchFamily="34" charset="0"/>
                <a:cs typeface="Calibri" panose="020F0502020204030204" pitchFamily="34" charset="0"/>
              </a:rPr>
              <a:t>The </a:t>
            </a:r>
            <a:r>
              <a:rPr kumimoji="1" lang="en-US" sz="2400" dirty="0">
                <a:solidFill>
                  <a:schemeClr val="tx1"/>
                </a:solidFill>
                <a:latin typeface="Calibri" panose="020F0502020204030204" pitchFamily="34" charset="0"/>
                <a:cs typeface="Calibri" panose="020F0502020204030204" pitchFamily="34" charset="0"/>
              </a:rPr>
              <a:t>origin of life</a:t>
            </a:r>
            <a:r>
              <a:rPr lang="en-US" sz="2400" dirty="0">
                <a:latin typeface="Calibri" panose="020F0502020204030204" pitchFamily="34" charset="0"/>
                <a:cs typeface="Calibri" panose="020F0502020204030204" pitchFamily="34" charset="0"/>
              </a:rPr>
              <a:t> remains the theory of evolution's most significant obstacle. </a:t>
            </a:r>
            <a:br>
              <a:rPr lang="en-US" sz="2400" dirty="0">
                <a:latin typeface="Calibri" panose="020F0502020204030204" pitchFamily="34" charset="0"/>
                <a:cs typeface="Calibri" panose="020F0502020204030204" pitchFamily="34" charset="0"/>
              </a:rPr>
            </a:b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 </a:t>
            </a:r>
            <a:r>
              <a:rPr kumimoji="1" lang="en-US" sz="2400" dirty="0">
                <a:solidFill>
                  <a:schemeClr val="tx1"/>
                </a:solidFill>
                <a:latin typeface="Calibri" panose="020F0502020204030204" pitchFamily="34" charset="0"/>
                <a:cs typeface="Calibri" panose="020F0502020204030204" pitchFamily="34" charset="0"/>
              </a:rPr>
              <a:t>Evolutionists</a:t>
            </a:r>
            <a:r>
              <a:rPr lang="en-US" sz="2400" dirty="0">
                <a:latin typeface="Calibri" panose="020F0502020204030204" pitchFamily="34" charset="0"/>
                <a:cs typeface="Calibri" panose="020F0502020204030204" pitchFamily="34" charset="0"/>
              </a:rPr>
              <a:t> are no closer to solving the riddle of how life began.</a:t>
            </a:r>
            <a:br>
              <a:rPr lang="en-US" sz="2400" dirty="0">
                <a:latin typeface="Calibri" panose="020F0502020204030204" pitchFamily="34" charset="0"/>
                <a:cs typeface="Calibri" panose="020F0502020204030204" pitchFamily="34" charset="0"/>
              </a:rPr>
            </a:b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Biochemists have been unable </a:t>
            </a:r>
            <a:r>
              <a:rPr kumimoji="1" lang="en-US" sz="2400" dirty="0">
                <a:solidFill>
                  <a:schemeClr val="tx1"/>
                </a:solidFill>
                <a:latin typeface="Calibri" panose="020F0502020204030204" pitchFamily="34" charset="0"/>
                <a:cs typeface="Calibri" panose="020F0502020204030204" pitchFamily="34" charset="0"/>
              </a:rPr>
              <a:t>show how even the simplest cell could have formed without intelligent cause. </a:t>
            </a:r>
            <a:br>
              <a:rPr kumimoji="1" lang="en-US" sz="2400" dirty="0">
                <a:solidFill>
                  <a:schemeClr val="tx1"/>
                </a:solidFill>
                <a:latin typeface="Calibri" panose="020F0502020204030204" pitchFamily="34" charset="0"/>
                <a:cs typeface="Calibri" panose="020F0502020204030204" pitchFamily="34" charset="0"/>
              </a:rPr>
            </a:br>
            <a:br>
              <a:rPr kumimoji="1" lang="en-US" sz="2400" dirty="0">
                <a:solidFill>
                  <a:schemeClr val="tx1"/>
                </a:solidFill>
                <a:latin typeface="Calibri" panose="020F0502020204030204" pitchFamily="34" charset="0"/>
                <a:cs typeface="Calibri" panose="020F0502020204030204" pitchFamily="34" charset="0"/>
              </a:rPr>
            </a:br>
            <a:br>
              <a:rPr kumimoji="1" lang="en-US" sz="2400" dirty="0">
                <a:solidFill>
                  <a:schemeClr val="tx1"/>
                </a:solidFill>
                <a:latin typeface="Calibri" panose="020F0502020204030204" pitchFamily="34" charset="0"/>
                <a:cs typeface="Calibri" panose="020F0502020204030204" pitchFamily="34" charset="0"/>
              </a:rPr>
            </a:br>
            <a:br>
              <a:rPr kumimoji="1" lang="en-US" sz="2400" dirty="0">
                <a:solidFill>
                  <a:schemeClr val="tx1"/>
                </a:solidFill>
                <a:latin typeface="Calibri" panose="020F0502020204030204" pitchFamily="34" charset="0"/>
                <a:cs typeface="Calibri" panose="020F0502020204030204" pitchFamily="34" charset="0"/>
              </a:rPr>
            </a:br>
            <a:br>
              <a:rPr kumimoji="1" lang="en-US" sz="2400" dirty="0">
                <a:solidFill>
                  <a:schemeClr val="tx1"/>
                </a:solidFill>
                <a:latin typeface="Calibri" panose="020F0502020204030204" pitchFamily="34" charset="0"/>
                <a:cs typeface="Calibri" panose="020F0502020204030204" pitchFamily="34" charset="0"/>
              </a:rPr>
            </a:br>
            <a:br>
              <a:rPr kumimoji="1" lang="en-US" sz="2400" dirty="0">
                <a:solidFill>
                  <a:schemeClr val="tx1"/>
                </a:solidFill>
                <a:latin typeface="Calibri" panose="020F0502020204030204" pitchFamily="34" charset="0"/>
                <a:cs typeface="Calibri" panose="020F0502020204030204" pitchFamily="34" charset="0"/>
              </a:rPr>
            </a:br>
            <a:br>
              <a:rPr kumimoji="1" lang="en-US" sz="2400" dirty="0">
                <a:solidFill>
                  <a:schemeClr val="tx1"/>
                </a:solidFill>
                <a:latin typeface="Calibri" panose="020F0502020204030204" pitchFamily="34" charset="0"/>
                <a:cs typeface="Calibri" panose="020F0502020204030204" pitchFamily="34" charset="0"/>
              </a:rPr>
            </a:br>
            <a:br>
              <a:rPr lang="en-US" sz="2400" dirty="0">
                <a:latin typeface="Calibri" panose="020F0502020204030204" pitchFamily="34" charset="0"/>
                <a:cs typeface="Calibri" panose="020F0502020204030204" pitchFamily="34" charset="0"/>
              </a:rPr>
            </a:br>
            <a:r>
              <a:rPr lang="en-US" sz="3600" b="1" dirty="0"/>
              <a:t>This presentation will examine the origin of life and illustrate that evolution is simply without scientific foundation.</a:t>
            </a:r>
            <a:br>
              <a:rPr lang="en-US" sz="3600" b="1" dirty="0"/>
            </a:br>
            <a:br>
              <a:rPr lang="en-US" sz="2400" dirty="0"/>
            </a:br>
            <a:br>
              <a:rPr lang="en-US" sz="2400" dirty="0"/>
            </a:br>
            <a:endParaRPr lang="en-US" sz="2400" dirty="0"/>
          </a:p>
        </p:txBody>
      </p:sp>
      <p:sp>
        <p:nvSpPr>
          <p:cNvPr id="5" name="Rectangle 54">
            <a:extLst>
              <a:ext uri="{FF2B5EF4-FFF2-40B4-BE49-F238E27FC236}">
                <a16:creationId xmlns:a16="http://schemas.microsoft.com/office/drawing/2014/main" id="{F1B550AB-9B54-4D3A-870D-D781FD780477}"/>
              </a:ext>
            </a:extLst>
          </p:cNvPr>
          <p:cNvSpPr txBox="1">
            <a:spLocks noChangeArrowheads="1"/>
          </p:cNvSpPr>
          <p:nvPr/>
        </p:nvSpPr>
        <p:spPr>
          <a:xfrm>
            <a:off x="0" y="183013"/>
            <a:ext cx="9086420" cy="7003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dirty="0"/>
              <a:t>The Purpose of This Presentation</a:t>
            </a:r>
          </a:p>
        </p:txBody>
      </p:sp>
      <p:pic>
        <p:nvPicPr>
          <p:cNvPr id="3" name="Picture 2">
            <a:extLst>
              <a:ext uri="{FF2B5EF4-FFF2-40B4-BE49-F238E27FC236}">
                <a16:creationId xmlns:a16="http://schemas.microsoft.com/office/drawing/2014/main" id="{04AFA9A5-B36A-4281-BEE0-994DC629EA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8424" y="2910842"/>
            <a:ext cx="3021928" cy="2250093"/>
          </a:xfrm>
          <a:prstGeom prst="rect">
            <a:avLst/>
          </a:prstGeom>
        </p:spPr>
      </p:pic>
    </p:spTree>
    <p:extLst>
      <p:ext uri="{BB962C8B-B14F-4D97-AF65-F5344CB8AC3E}">
        <p14:creationId xmlns:p14="http://schemas.microsoft.com/office/powerpoint/2010/main" val="3880056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505C3B-F117-4322-996A-3271CB361D87}" type="slidenum">
              <a:rPr lang="en-US" smtClean="0"/>
              <a:pPr/>
              <a:t>12</a:t>
            </a:fld>
            <a:endParaRPr lang="en-US"/>
          </a:p>
        </p:txBody>
      </p:sp>
      <p:sp>
        <p:nvSpPr>
          <p:cNvPr id="6" name="Rectangle 54">
            <a:extLst>
              <a:ext uri="{FF2B5EF4-FFF2-40B4-BE49-F238E27FC236}">
                <a16:creationId xmlns:a16="http://schemas.microsoft.com/office/drawing/2014/main" id="{85F3A8B5-79F3-4A2E-968A-48FDB27BEBA7}"/>
              </a:ext>
            </a:extLst>
          </p:cNvPr>
          <p:cNvSpPr>
            <a:spLocks noGrp="1" noChangeArrowheads="1"/>
          </p:cNvSpPr>
          <p:nvPr>
            <p:ph type="title"/>
          </p:nvPr>
        </p:nvSpPr>
        <p:spPr>
          <a:xfrm>
            <a:off x="457200" y="-267339"/>
            <a:ext cx="8229600" cy="1143000"/>
          </a:xfrm>
        </p:spPr>
        <p:txBody>
          <a:bodyPr/>
          <a:lstStyle/>
          <a:p>
            <a:pPr>
              <a:lnSpc>
                <a:spcPct val="80000"/>
              </a:lnSpc>
            </a:pPr>
            <a:r>
              <a:rPr lang="en-US" altLang="en-US" dirty="0"/>
              <a:t>Terminology</a:t>
            </a:r>
          </a:p>
        </p:txBody>
      </p:sp>
      <p:sp>
        <p:nvSpPr>
          <p:cNvPr id="7" name="Rectangle 54">
            <a:extLst>
              <a:ext uri="{FF2B5EF4-FFF2-40B4-BE49-F238E27FC236}">
                <a16:creationId xmlns:a16="http://schemas.microsoft.com/office/drawing/2014/main" id="{CB94A497-1F39-414F-A01C-C49A9DA35246}"/>
              </a:ext>
            </a:extLst>
          </p:cNvPr>
          <p:cNvSpPr txBox="1">
            <a:spLocks noChangeArrowheads="1"/>
          </p:cNvSpPr>
          <p:nvPr/>
        </p:nvSpPr>
        <p:spPr>
          <a:xfrm>
            <a:off x="108488" y="1845715"/>
            <a:ext cx="920219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endParaRPr lang="en-US" altLang="en-US" sz="3200" dirty="0"/>
          </a:p>
        </p:txBody>
      </p:sp>
      <p:sp>
        <p:nvSpPr>
          <p:cNvPr id="9" name="Rectangle 54">
            <a:extLst>
              <a:ext uri="{FF2B5EF4-FFF2-40B4-BE49-F238E27FC236}">
                <a16:creationId xmlns:a16="http://schemas.microsoft.com/office/drawing/2014/main" id="{4F2BE1CF-C7C2-4721-9678-35F326CE8E71}"/>
              </a:ext>
            </a:extLst>
          </p:cNvPr>
          <p:cNvSpPr txBox="1">
            <a:spLocks noChangeArrowheads="1"/>
          </p:cNvSpPr>
          <p:nvPr/>
        </p:nvSpPr>
        <p:spPr>
          <a:xfrm>
            <a:off x="457200" y="875661"/>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altLang="en-US" sz="2400" dirty="0"/>
              <a:t>Atoms – Basic unit of matter (C, H, O, N, S)</a:t>
            </a:r>
          </a:p>
          <a:p>
            <a:pPr algn="l">
              <a:lnSpc>
                <a:spcPct val="80000"/>
              </a:lnSpc>
            </a:pPr>
            <a:endParaRPr lang="en-US" altLang="en-US" sz="2600" dirty="0"/>
          </a:p>
          <a:p>
            <a:pPr algn="l">
              <a:lnSpc>
                <a:spcPct val="80000"/>
              </a:lnSpc>
            </a:pPr>
            <a:r>
              <a:rPr lang="en-US" altLang="en-US" sz="2400" dirty="0"/>
              <a:t>Molecules – Specific arrangement of atoms (water H</a:t>
            </a:r>
            <a:r>
              <a:rPr lang="en-US" altLang="en-US" sz="2400" baseline="-25000" dirty="0"/>
              <a:t>2</a:t>
            </a:r>
            <a:r>
              <a:rPr lang="en-US" altLang="en-US" sz="2400" dirty="0"/>
              <a:t>O)</a:t>
            </a:r>
          </a:p>
          <a:p>
            <a:pPr algn="l">
              <a:lnSpc>
                <a:spcPct val="80000"/>
              </a:lnSpc>
            </a:pPr>
            <a:endParaRPr lang="en-US" altLang="en-US" sz="2400" dirty="0"/>
          </a:p>
          <a:p>
            <a:pPr algn="l">
              <a:lnSpc>
                <a:spcPct val="80000"/>
              </a:lnSpc>
            </a:pPr>
            <a:r>
              <a:rPr lang="en-US" altLang="en-US" sz="2400" dirty="0"/>
              <a:t>Amino Acids – Molecules used as building blocks for proteins</a:t>
            </a:r>
          </a:p>
          <a:p>
            <a:pPr algn="l">
              <a:lnSpc>
                <a:spcPct val="80000"/>
              </a:lnSpc>
            </a:pPr>
            <a:endParaRPr lang="en-US" altLang="en-US" sz="2400" dirty="0"/>
          </a:p>
        </p:txBody>
      </p:sp>
      <p:pic>
        <p:nvPicPr>
          <p:cNvPr id="11" name="Picture 10">
            <a:extLst>
              <a:ext uri="{FF2B5EF4-FFF2-40B4-BE49-F238E27FC236}">
                <a16:creationId xmlns:a16="http://schemas.microsoft.com/office/drawing/2014/main" id="{17928DBA-A725-48FB-9CF2-B4A2E2980B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5793" y="1880864"/>
            <a:ext cx="2857500" cy="1943100"/>
          </a:xfrm>
          <a:prstGeom prst="rect">
            <a:avLst/>
          </a:prstGeom>
        </p:spPr>
      </p:pic>
      <p:sp>
        <p:nvSpPr>
          <p:cNvPr id="12" name="Rectangle 54">
            <a:extLst>
              <a:ext uri="{FF2B5EF4-FFF2-40B4-BE49-F238E27FC236}">
                <a16:creationId xmlns:a16="http://schemas.microsoft.com/office/drawing/2014/main" id="{719198F9-8ED7-4C6C-8CD0-F07673A24B62}"/>
              </a:ext>
            </a:extLst>
          </p:cNvPr>
          <p:cNvSpPr txBox="1">
            <a:spLocks noChangeArrowheads="1"/>
          </p:cNvSpPr>
          <p:nvPr/>
        </p:nvSpPr>
        <p:spPr>
          <a:xfrm>
            <a:off x="2262591" y="3429000"/>
            <a:ext cx="4091553"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1600" dirty="0"/>
              <a:t>Side-chain (R) = H or other organic molecules</a:t>
            </a:r>
          </a:p>
        </p:txBody>
      </p:sp>
      <p:sp>
        <p:nvSpPr>
          <p:cNvPr id="13" name="Rectangle 54">
            <a:extLst>
              <a:ext uri="{FF2B5EF4-FFF2-40B4-BE49-F238E27FC236}">
                <a16:creationId xmlns:a16="http://schemas.microsoft.com/office/drawing/2014/main" id="{3B43902F-183B-456B-8653-50394489C1DA}"/>
              </a:ext>
            </a:extLst>
          </p:cNvPr>
          <p:cNvSpPr txBox="1">
            <a:spLocks noChangeArrowheads="1"/>
          </p:cNvSpPr>
          <p:nvPr/>
        </p:nvSpPr>
        <p:spPr>
          <a:xfrm>
            <a:off x="457200" y="4084438"/>
            <a:ext cx="8229600" cy="487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altLang="en-US" sz="2400" dirty="0"/>
              <a:t>Proteins – Chains of amino acids bonded together linearly </a:t>
            </a:r>
          </a:p>
        </p:txBody>
      </p:sp>
      <p:pic>
        <p:nvPicPr>
          <p:cNvPr id="15" name="Picture 14">
            <a:extLst>
              <a:ext uri="{FF2B5EF4-FFF2-40B4-BE49-F238E27FC236}">
                <a16:creationId xmlns:a16="http://schemas.microsoft.com/office/drawing/2014/main" id="{F22577A1-FD6D-42FC-86C0-D73A7696EE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5793" y="4619044"/>
            <a:ext cx="2857500" cy="2054480"/>
          </a:xfrm>
          <a:prstGeom prst="rect">
            <a:avLst/>
          </a:prstGeom>
        </p:spPr>
      </p:pic>
    </p:spTree>
    <p:extLst>
      <p:ext uri="{BB962C8B-B14F-4D97-AF65-F5344CB8AC3E}">
        <p14:creationId xmlns:p14="http://schemas.microsoft.com/office/powerpoint/2010/main" val="1495380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505C3B-F117-4322-996A-3271CB361D87}" type="slidenum">
              <a:rPr lang="en-US" smtClean="0"/>
              <a:pPr/>
              <a:t>13</a:t>
            </a:fld>
            <a:endParaRPr lang="en-US"/>
          </a:p>
        </p:txBody>
      </p:sp>
      <p:sp>
        <p:nvSpPr>
          <p:cNvPr id="6" name="Rectangle 54">
            <a:extLst>
              <a:ext uri="{FF2B5EF4-FFF2-40B4-BE49-F238E27FC236}">
                <a16:creationId xmlns:a16="http://schemas.microsoft.com/office/drawing/2014/main" id="{85F3A8B5-79F3-4A2E-968A-48FDB27BEBA7}"/>
              </a:ext>
            </a:extLst>
          </p:cNvPr>
          <p:cNvSpPr>
            <a:spLocks noGrp="1" noChangeArrowheads="1"/>
          </p:cNvSpPr>
          <p:nvPr>
            <p:ph type="title"/>
          </p:nvPr>
        </p:nvSpPr>
        <p:spPr>
          <a:xfrm>
            <a:off x="457200" y="-267339"/>
            <a:ext cx="8229600" cy="1143000"/>
          </a:xfrm>
        </p:spPr>
        <p:txBody>
          <a:bodyPr/>
          <a:lstStyle/>
          <a:p>
            <a:pPr>
              <a:lnSpc>
                <a:spcPct val="80000"/>
              </a:lnSpc>
            </a:pPr>
            <a:r>
              <a:rPr lang="en-US" altLang="en-US" dirty="0"/>
              <a:t>Terminology</a:t>
            </a:r>
          </a:p>
        </p:txBody>
      </p:sp>
      <p:sp>
        <p:nvSpPr>
          <p:cNvPr id="7" name="Rectangle 54">
            <a:extLst>
              <a:ext uri="{FF2B5EF4-FFF2-40B4-BE49-F238E27FC236}">
                <a16:creationId xmlns:a16="http://schemas.microsoft.com/office/drawing/2014/main" id="{CB94A497-1F39-414F-A01C-C49A9DA35246}"/>
              </a:ext>
            </a:extLst>
          </p:cNvPr>
          <p:cNvSpPr txBox="1">
            <a:spLocks noChangeArrowheads="1"/>
          </p:cNvSpPr>
          <p:nvPr/>
        </p:nvSpPr>
        <p:spPr>
          <a:xfrm>
            <a:off x="108488" y="1845715"/>
            <a:ext cx="920219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endParaRPr lang="en-US" altLang="en-US" sz="3200" dirty="0"/>
          </a:p>
        </p:txBody>
      </p:sp>
      <p:sp>
        <p:nvSpPr>
          <p:cNvPr id="9" name="Rectangle 54">
            <a:extLst>
              <a:ext uri="{FF2B5EF4-FFF2-40B4-BE49-F238E27FC236}">
                <a16:creationId xmlns:a16="http://schemas.microsoft.com/office/drawing/2014/main" id="{4F2BE1CF-C7C2-4721-9678-35F326CE8E71}"/>
              </a:ext>
            </a:extLst>
          </p:cNvPr>
          <p:cNvSpPr txBox="1">
            <a:spLocks noChangeArrowheads="1"/>
          </p:cNvSpPr>
          <p:nvPr/>
        </p:nvSpPr>
        <p:spPr>
          <a:xfrm>
            <a:off x="191827" y="879542"/>
            <a:ext cx="903551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altLang="en-US" sz="2400" dirty="0"/>
              <a:t>DNA – Deoxyribonucleic Acid molecule containing genetic information</a:t>
            </a:r>
          </a:p>
          <a:p>
            <a:pPr algn="l">
              <a:lnSpc>
                <a:spcPct val="80000"/>
              </a:lnSpc>
            </a:pPr>
            <a:endParaRPr lang="en-US" altLang="en-US" sz="2600" dirty="0"/>
          </a:p>
          <a:p>
            <a:pPr algn="l">
              <a:lnSpc>
                <a:spcPct val="80000"/>
              </a:lnSpc>
            </a:pPr>
            <a:endParaRPr lang="en-US" altLang="en-US" sz="2400" dirty="0"/>
          </a:p>
        </p:txBody>
      </p:sp>
      <p:pic>
        <p:nvPicPr>
          <p:cNvPr id="3" name="Picture 2">
            <a:extLst>
              <a:ext uri="{FF2B5EF4-FFF2-40B4-BE49-F238E27FC236}">
                <a16:creationId xmlns:a16="http://schemas.microsoft.com/office/drawing/2014/main" id="{D145ED0F-5ADF-437D-A97E-9FF3ED02B9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783" y="1313872"/>
            <a:ext cx="5701403" cy="5482118"/>
          </a:xfrm>
          <a:prstGeom prst="rect">
            <a:avLst/>
          </a:prstGeom>
        </p:spPr>
      </p:pic>
      <p:sp>
        <p:nvSpPr>
          <p:cNvPr id="14" name="Rectangle 54">
            <a:extLst>
              <a:ext uri="{FF2B5EF4-FFF2-40B4-BE49-F238E27FC236}">
                <a16:creationId xmlns:a16="http://schemas.microsoft.com/office/drawing/2014/main" id="{99269E92-1681-4DDA-835C-F3F86F703323}"/>
              </a:ext>
            </a:extLst>
          </p:cNvPr>
          <p:cNvSpPr txBox="1">
            <a:spLocks noChangeArrowheads="1"/>
          </p:cNvSpPr>
          <p:nvPr/>
        </p:nvSpPr>
        <p:spPr>
          <a:xfrm>
            <a:off x="891000" y="5065110"/>
            <a:ext cx="1627627" cy="592877"/>
          </a:xfrm>
          <a:prstGeom prst="rect">
            <a:avLst/>
          </a:prstGeom>
          <a:solidFill>
            <a:schemeClr val="bg1"/>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1600" b="1" dirty="0"/>
              <a:t>De-oxy ribose/phosphate backbone</a:t>
            </a:r>
          </a:p>
        </p:txBody>
      </p:sp>
      <p:sp>
        <p:nvSpPr>
          <p:cNvPr id="16" name="Rectangle 54">
            <a:extLst>
              <a:ext uri="{FF2B5EF4-FFF2-40B4-BE49-F238E27FC236}">
                <a16:creationId xmlns:a16="http://schemas.microsoft.com/office/drawing/2014/main" id="{0AE8F33A-30B1-4EF8-B906-3A40299A761A}"/>
              </a:ext>
            </a:extLst>
          </p:cNvPr>
          <p:cNvSpPr txBox="1">
            <a:spLocks noChangeArrowheads="1"/>
          </p:cNvSpPr>
          <p:nvPr/>
        </p:nvSpPr>
        <p:spPr>
          <a:xfrm>
            <a:off x="6471259" y="1824625"/>
            <a:ext cx="2564253" cy="592877"/>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2400" dirty="0"/>
              <a:t>3 billion base pairs</a:t>
            </a:r>
          </a:p>
          <a:p>
            <a:pPr>
              <a:lnSpc>
                <a:spcPct val="80000"/>
              </a:lnSpc>
            </a:pPr>
            <a:r>
              <a:rPr lang="en-US" altLang="en-US" sz="2400" dirty="0"/>
              <a:t>6 feet long</a:t>
            </a:r>
          </a:p>
        </p:txBody>
      </p:sp>
    </p:spTree>
    <p:extLst>
      <p:ext uri="{BB962C8B-B14F-4D97-AF65-F5344CB8AC3E}">
        <p14:creationId xmlns:p14="http://schemas.microsoft.com/office/powerpoint/2010/main" val="1047718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505C3B-F117-4322-996A-3271CB361D87}" type="slidenum">
              <a:rPr lang="en-US" smtClean="0"/>
              <a:pPr/>
              <a:t>14</a:t>
            </a:fld>
            <a:endParaRPr lang="en-US"/>
          </a:p>
        </p:txBody>
      </p:sp>
      <p:pic>
        <p:nvPicPr>
          <p:cNvPr id="7" name="Picture 6" descr="https://upload.wikimedia.org/wikipedia/commons/0/06/DNA_strands.png">
            <a:extLst>
              <a:ext uri="{FF2B5EF4-FFF2-40B4-BE49-F238E27FC236}">
                <a16:creationId xmlns:a16="http://schemas.microsoft.com/office/drawing/2014/main" id="{3A76624B-2BD8-414A-ADE0-2C673944BB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03" y="3141821"/>
            <a:ext cx="6472097" cy="357965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hromosome">
            <a:extLst>
              <a:ext uri="{FF2B5EF4-FFF2-40B4-BE49-F238E27FC236}">
                <a16:creationId xmlns:a16="http://schemas.microsoft.com/office/drawing/2014/main" id="{EF66578C-E2E3-4E85-B9EA-C1D5111D3DAC}"/>
              </a:ext>
            </a:extLst>
          </p:cNvPr>
          <p:cNvPicPr>
            <a:picLocks noChangeAspect="1" noChangeArrowheads="1"/>
          </p:cNvPicPr>
          <p:nvPr/>
        </p:nvPicPr>
        <p:blipFill>
          <a:blip r:embed="rId3" cstate="print"/>
          <a:srcRect/>
          <a:stretch>
            <a:fillRect/>
          </a:stretch>
        </p:blipFill>
        <p:spPr bwMode="auto">
          <a:xfrm>
            <a:off x="1991055" y="678085"/>
            <a:ext cx="1567886" cy="2816995"/>
          </a:xfrm>
          <a:prstGeom prst="rect">
            <a:avLst/>
          </a:prstGeom>
          <a:noFill/>
          <a:ln w="38100">
            <a:noFill/>
            <a:miter lim="800000"/>
            <a:headEnd/>
            <a:tailEnd/>
          </a:ln>
        </p:spPr>
      </p:pic>
      <p:sp>
        <p:nvSpPr>
          <p:cNvPr id="18" name="Text Box 8">
            <a:extLst>
              <a:ext uri="{FF2B5EF4-FFF2-40B4-BE49-F238E27FC236}">
                <a16:creationId xmlns:a16="http://schemas.microsoft.com/office/drawing/2014/main" id="{60F29CDA-7262-4D7E-8CA4-357A7EA9A824}"/>
              </a:ext>
            </a:extLst>
          </p:cNvPr>
          <p:cNvSpPr txBox="1">
            <a:spLocks noChangeArrowheads="1"/>
          </p:cNvSpPr>
          <p:nvPr/>
        </p:nvSpPr>
        <p:spPr bwMode="auto">
          <a:xfrm>
            <a:off x="1162169" y="20075"/>
            <a:ext cx="3084368" cy="707886"/>
          </a:xfrm>
          <a:prstGeom prst="rect">
            <a:avLst/>
          </a:prstGeom>
          <a:noFill/>
          <a:ln w="9525">
            <a:noFill/>
            <a:miter lim="800000"/>
            <a:headEnd/>
            <a:tailEnd/>
          </a:ln>
          <a:effectLst/>
        </p:spPr>
        <p:txBody>
          <a:bodyPr wrap="square">
            <a:spAutoFit/>
          </a:bodyPr>
          <a:lstStyle/>
          <a:p>
            <a:pPr>
              <a:spcBef>
                <a:spcPct val="50000"/>
              </a:spcBef>
              <a:defRPr/>
            </a:pPr>
            <a:r>
              <a:rPr lang="en-US" sz="4000" b="1" dirty="0">
                <a:solidFill>
                  <a:srgbClr val="000099"/>
                </a:solidFill>
                <a:latin typeface="+mj-lt"/>
              </a:rPr>
              <a:t>Chromosome</a:t>
            </a:r>
          </a:p>
        </p:txBody>
      </p:sp>
      <p:sp>
        <p:nvSpPr>
          <p:cNvPr id="20" name="Text Box 8">
            <a:extLst>
              <a:ext uri="{FF2B5EF4-FFF2-40B4-BE49-F238E27FC236}">
                <a16:creationId xmlns:a16="http://schemas.microsoft.com/office/drawing/2014/main" id="{16C2DDC6-F3C5-4743-A684-F3A89F8B3B89}"/>
              </a:ext>
            </a:extLst>
          </p:cNvPr>
          <p:cNvSpPr txBox="1">
            <a:spLocks noChangeArrowheads="1"/>
          </p:cNvSpPr>
          <p:nvPr/>
        </p:nvSpPr>
        <p:spPr bwMode="auto">
          <a:xfrm>
            <a:off x="591492" y="3508895"/>
            <a:ext cx="1399563" cy="707886"/>
          </a:xfrm>
          <a:prstGeom prst="rect">
            <a:avLst/>
          </a:prstGeom>
          <a:noFill/>
          <a:ln w="9525">
            <a:noFill/>
            <a:miter lim="800000"/>
            <a:headEnd/>
            <a:tailEnd/>
          </a:ln>
          <a:effectLst/>
        </p:spPr>
        <p:txBody>
          <a:bodyPr wrap="square">
            <a:spAutoFit/>
          </a:bodyPr>
          <a:lstStyle/>
          <a:p>
            <a:pPr>
              <a:spcBef>
                <a:spcPct val="50000"/>
              </a:spcBef>
              <a:defRPr/>
            </a:pPr>
            <a:r>
              <a:rPr lang="en-US" sz="4000" b="1" dirty="0">
                <a:solidFill>
                  <a:srgbClr val="000099"/>
                </a:solidFill>
                <a:latin typeface="+mj-lt"/>
              </a:rPr>
              <a:t>DNA</a:t>
            </a:r>
          </a:p>
        </p:txBody>
      </p:sp>
      <p:sp>
        <p:nvSpPr>
          <p:cNvPr id="10" name="Text Box 8">
            <a:extLst>
              <a:ext uri="{FF2B5EF4-FFF2-40B4-BE49-F238E27FC236}">
                <a16:creationId xmlns:a16="http://schemas.microsoft.com/office/drawing/2014/main" id="{B3E85E51-96B9-4BAC-87A7-AE4C9AB83904}"/>
              </a:ext>
            </a:extLst>
          </p:cNvPr>
          <p:cNvSpPr txBox="1">
            <a:spLocks noChangeArrowheads="1"/>
          </p:cNvSpPr>
          <p:nvPr/>
        </p:nvSpPr>
        <p:spPr bwMode="auto">
          <a:xfrm>
            <a:off x="5184143" y="3714054"/>
            <a:ext cx="3684483" cy="1077218"/>
          </a:xfrm>
          <a:prstGeom prst="rect">
            <a:avLst/>
          </a:prstGeom>
          <a:noFill/>
          <a:ln w="9525">
            <a:noFill/>
            <a:miter lim="800000"/>
            <a:headEnd/>
            <a:tailEnd/>
          </a:ln>
          <a:effectLst/>
        </p:spPr>
        <p:txBody>
          <a:bodyPr wrap="square">
            <a:spAutoFit/>
          </a:bodyPr>
          <a:lstStyle/>
          <a:p>
            <a:pPr>
              <a:spcBef>
                <a:spcPct val="50000"/>
              </a:spcBef>
              <a:defRPr/>
            </a:pPr>
            <a:r>
              <a:rPr lang="en-US" sz="4000" b="1" dirty="0">
                <a:solidFill>
                  <a:srgbClr val="000099"/>
                </a:solidFill>
                <a:latin typeface="+mj-lt"/>
              </a:rPr>
              <a:t>Codon </a:t>
            </a:r>
            <a:r>
              <a:rPr lang="en-US" sz="2400" b="1" dirty="0">
                <a:solidFill>
                  <a:srgbClr val="000099"/>
                </a:solidFill>
                <a:latin typeface="+mj-lt"/>
              </a:rPr>
              <a:t>(3-letter Bases for each amino acid)</a:t>
            </a:r>
          </a:p>
        </p:txBody>
      </p:sp>
      <p:cxnSp>
        <p:nvCxnSpPr>
          <p:cNvPr id="3" name="Straight Arrow Connector 2">
            <a:extLst>
              <a:ext uri="{FF2B5EF4-FFF2-40B4-BE49-F238E27FC236}">
                <a16:creationId xmlns:a16="http://schemas.microsoft.com/office/drawing/2014/main" id="{4CF8F9FC-58F4-4A28-98AC-7C7AD3377486}"/>
              </a:ext>
            </a:extLst>
          </p:cNvPr>
          <p:cNvCxnSpPr>
            <a:cxnSpLocks/>
          </p:cNvCxnSpPr>
          <p:nvPr/>
        </p:nvCxnSpPr>
        <p:spPr>
          <a:xfrm flipH="1">
            <a:off x="4366908" y="4028958"/>
            <a:ext cx="817235" cy="111468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 Box 8">
            <a:extLst>
              <a:ext uri="{FF2B5EF4-FFF2-40B4-BE49-F238E27FC236}">
                <a16:creationId xmlns:a16="http://schemas.microsoft.com/office/drawing/2014/main" id="{A2E30843-F939-4CA5-A291-49E6C8B9497F}"/>
              </a:ext>
            </a:extLst>
          </p:cNvPr>
          <p:cNvSpPr txBox="1">
            <a:spLocks noChangeArrowheads="1"/>
          </p:cNvSpPr>
          <p:nvPr/>
        </p:nvSpPr>
        <p:spPr bwMode="auto">
          <a:xfrm>
            <a:off x="2569634" y="5908940"/>
            <a:ext cx="5229019" cy="707886"/>
          </a:xfrm>
          <a:prstGeom prst="rect">
            <a:avLst/>
          </a:prstGeom>
          <a:noFill/>
          <a:ln w="9525">
            <a:noFill/>
            <a:miter lim="800000"/>
            <a:headEnd/>
            <a:tailEnd/>
          </a:ln>
          <a:effectLst/>
        </p:spPr>
        <p:txBody>
          <a:bodyPr wrap="square">
            <a:spAutoFit/>
          </a:bodyPr>
          <a:lstStyle/>
          <a:p>
            <a:pPr>
              <a:spcBef>
                <a:spcPct val="50000"/>
              </a:spcBef>
              <a:defRPr/>
            </a:pPr>
            <a:r>
              <a:rPr lang="en-US" sz="4000" b="1" dirty="0">
                <a:solidFill>
                  <a:srgbClr val="000099"/>
                </a:solidFill>
                <a:latin typeface="+mj-lt"/>
              </a:rPr>
              <a:t>Gene (for each protein)</a:t>
            </a:r>
          </a:p>
        </p:txBody>
      </p:sp>
      <p:sp>
        <p:nvSpPr>
          <p:cNvPr id="16" name="Rectangle 1031">
            <a:extLst>
              <a:ext uri="{FF2B5EF4-FFF2-40B4-BE49-F238E27FC236}">
                <a16:creationId xmlns:a16="http://schemas.microsoft.com/office/drawing/2014/main" id="{BF9AD6E4-3932-4D09-9A92-ED9022203031}"/>
              </a:ext>
            </a:extLst>
          </p:cNvPr>
          <p:cNvSpPr txBox="1">
            <a:spLocks noChangeArrowheads="1"/>
          </p:cNvSpPr>
          <p:nvPr/>
        </p:nvSpPr>
        <p:spPr>
          <a:xfrm>
            <a:off x="4572000" y="617554"/>
            <a:ext cx="4422890" cy="223750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defRPr/>
            </a:pPr>
            <a:r>
              <a:rPr lang="en-US" dirty="0">
                <a:latin typeface="Arial" pitchFamily="34" charset="0"/>
              </a:rPr>
              <a:t>UGC           Cysteine</a:t>
            </a:r>
          </a:p>
          <a:p>
            <a:pPr algn="ctr">
              <a:buFont typeface="Arial" pitchFamily="34" charset="0"/>
              <a:buNone/>
              <a:defRPr/>
            </a:pPr>
            <a:r>
              <a:rPr lang="en-US" dirty="0">
                <a:latin typeface="Arial" pitchFamily="34" charset="0"/>
              </a:rPr>
              <a:t>CUG           Leucine</a:t>
            </a:r>
          </a:p>
          <a:p>
            <a:pPr algn="ctr">
              <a:buFont typeface="Arial" pitchFamily="34" charset="0"/>
              <a:buNone/>
              <a:defRPr/>
            </a:pPr>
            <a:r>
              <a:rPr lang="en-US" dirty="0">
                <a:latin typeface="Arial" pitchFamily="34" charset="0"/>
              </a:rPr>
              <a:t>AGU             Serine</a:t>
            </a:r>
          </a:p>
          <a:p>
            <a:pPr algn="ctr">
              <a:buFont typeface="Arial" pitchFamily="34" charset="0"/>
              <a:buNone/>
              <a:defRPr/>
            </a:pPr>
            <a:r>
              <a:rPr lang="en-US" dirty="0">
                <a:latin typeface="Arial" pitchFamily="34" charset="0"/>
              </a:rPr>
              <a:t>GCA            Alanine</a:t>
            </a:r>
          </a:p>
          <a:p>
            <a:endParaRPr lang="en-US" sz="2000" dirty="0">
              <a:latin typeface="Arial" charset="0"/>
              <a:cs typeface="Arial" charset="0"/>
            </a:endParaRPr>
          </a:p>
        </p:txBody>
      </p:sp>
      <p:sp>
        <p:nvSpPr>
          <p:cNvPr id="21" name="Arrow: Right 20">
            <a:extLst>
              <a:ext uri="{FF2B5EF4-FFF2-40B4-BE49-F238E27FC236}">
                <a16:creationId xmlns:a16="http://schemas.microsoft.com/office/drawing/2014/main" id="{FA782403-1E37-434A-9F4C-38DEE4E5A3AC}"/>
              </a:ext>
            </a:extLst>
          </p:cNvPr>
          <p:cNvSpPr/>
          <p:nvPr/>
        </p:nvSpPr>
        <p:spPr>
          <a:xfrm>
            <a:off x="6321372" y="729286"/>
            <a:ext cx="640801" cy="484632"/>
          </a:xfrm>
          <a:prstGeom prst="rightArrow">
            <a:avLst/>
          </a:prstGeom>
          <a:solidFill>
            <a:srgbClr val="0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3D831EC1-11F9-455A-A32D-1207928E4A8C}"/>
              </a:ext>
            </a:extLst>
          </p:cNvPr>
          <p:cNvSpPr/>
          <p:nvPr/>
        </p:nvSpPr>
        <p:spPr>
          <a:xfrm>
            <a:off x="6321372" y="1296811"/>
            <a:ext cx="640801" cy="484632"/>
          </a:xfrm>
          <a:prstGeom prst="rightArrow">
            <a:avLst/>
          </a:prstGeom>
          <a:solidFill>
            <a:srgbClr val="0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6E3E290D-9C05-4B1F-8AA2-936EFFF7BC18}"/>
              </a:ext>
            </a:extLst>
          </p:cNvPr>
          <p:cNvSpPr/>
          <p:nvPr/>
        </p:nvSpPr>
        <p:spPr>
          <a:xfrm>
            <a:off x="6347463" y="1939461"/>
            <a:ext cx="640801" cy="484632"/>
          </a:xfrm>
          <a:prstGeom prst="rightArrow">
            <a:avLst/>
          </a:prstGeom>
          <a:solidFill>
            <a:srgbClr val="0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27F8015E-4C60-45CE-8E47-0486313CE71E}"/>
              </a:ext>
            </a:extLst>
          </p:cNvPr>
          <p:cNvSpPr/>
          <p:nvPr/>
        </p:nvSpPr>
        <p:spPr>
          <a:xfrm>
            <a:off x="6347463" y="2496539"/>
            <a:ext cx="640801" cy="484632"/>
          </a:xfrm>
          <a:prstGeom prst="rightArrow">
            <a:avLst/>
          </a:prstGeom>
          <a:solidFill>
            <a:srgbClr val="0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409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500"/>
                                        <p:tgtEl>
                                          <p:spTgt spid="16">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wipe(left)">
                                      <p:cBhvr>
                                        <p:cTn id="15" dur="500"/>
                                        <p:tgtEl>
                                          <p:spTgt spid="16">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animEffect transition="in" filter="wipe(left)">
                                      <p:cBhvr>
                                        <p:cTn id="23" dur="500"/>
                                        <p:tgtEl>
                                          <p:spTgt spid="16">
                                            <p:txEl>
                                              <p:pRg st="2" end="2"/>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Effect transition="in" filter="wipe(left)">
                                      <p:cBhvr>
                                        <p:cTn id="31" dur="500"/>
                                        <p:tgtEl>
                                          <p:spTgt spid="16">
                                            <p:txEl>
                                              <p:pRg st="3" end="3"/>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21" grpId="0" animBg="1"/>
      <p:bldP spid="22" grpId="0" animBg="1"/>
      <p:bldP spid="23"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505C3B-F117-4322-996A-3271CB361D87}" type="slidenum">
              <a:rPr lang="en-US" smtClean="0"/>
              <a:pPr/>
              <a:t>15</a:t>
            </a:fld>
            <a:endParaRPr lang="en-US"/>
          </a:p>
        </p:txBody>
      </p:sp>
      <p:sp>
        <p:nvSpPr>
          <p:cNvPr id="6" name="Rectangle 54">
            <a:extLst>
              <a:ext uri="{FF2B5EF4-FFF2-40B4-BE49-F238E27FC236}">
                <a16:creationId xmlns:a16="http://schemas.microsoft.com/office/drawing/2014/main" id="{85F3A8B5-79F3-4A2E-968A-48FDB27BEBA7}"/>
              </a:ext>
            </a:extLst>
          </p:cNvPr>
          <p:cNvSpPr>
            <a:spLocks noGrp="1" noChangeArrowheads="1"/>
          </p:cNvSpPr>
          <p:nvPr>
            <p:ph type="title"/>
          </p:nvPr>
        </p:nvSpPr>
        <p:spPr>
          <a:xfrm>
            <a:off x="457200" y="-267339"/>
            <a:ext cx="8229600" cy="1143000"/>
          </a:xfrm>
        </p:spPr>
        <p:txBody>
          <a:bodyPr/>
          <a:lstStyle/>
          <a:p>
            <a:pPr>
              <a:lnSpc>
                <a:spcPct val="80000"/>
              </a:lnSpc>
            </a:pPr>
            <a:r>
              <a:rPr lang="en-US" altLang="en-US" dirty="0"/>
              <a:t>Terminology</a:t>
            </a:r>
          </a:p>
        </p:txBody>
      </p:sp>
      <p:sp>
        <p:nvSpPr>
          <p:cNvPr id="7" name="Rectangle 54">
            <a:extLst>
              <a:ext uri="{FF2B5EF4-FFF2-40B4-BE49-F238E27FC236}">
                <a16:creationId xmlns:a16="http://schemas.microsoft.com/office/drawing/2014/main" id="{CB94A497-1F39-414F-A01C-C49A9DA35246}"/>
              </a:ext>
            </a:extLst>
          </p:cNvPr>
          <p:cNvSpPr txBox="1">
            <a:spLocks noChangeArrowheads="1"/>
          </p:cNvSpPr>
          <p:nvPr/>
        </p:nvSpPr>
        <p:spPr>
          <a:xfrm>
            <a:off x="108488" y="1845715"/>
            <a:ext cx="920219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endParaRPr lang="en-US" altLang="en-US" sz="3200" dirty="0"/>
          </a:p>
        </p:txBody>
      </p:sp>
      <p:sp>
        <p:nvSpPr>
          <p:cNvPr id="9" name="Rectangle 54">
            <a:extLst>
              <a:ext uri="{FF2B5EF4-FFF2-40B4-BE49-F238E27FC236}">
                <a16:creationId xmlns:a16="http://schemas.microsoft.com/office/drawing/2014/main" id="{4F2BE1CF-C7C2-4721-9678-35F326CE8E71}"/>
              </a:ext>
            </a:extLst>
          </p:cNvPr>
          <p:cNvSpPr txBox="1">
            <a:spLocks noChangeArrowheads="1"/>
          </p:cNvSpPr>
          <p:nvPr/>
        </p:nvSpPr>
        <p:spPr>
          <a:xfrm>
            <a:off x="191827" y="879542"/>
            <a:ext cx="903551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altLang="en-US" sz="2400" dirty="0"/>
              <a:t>m-RNA – Ribonucleic Acid molecule single strand copy of DNA gene for a specific protein</a:t>
            </a:r>
          </a:p>
          <a:p>
            <a:pPr algn="l">
              <a:lnSpc>
                <a:spcPct val="80000"/>
              </a:lnSpc>
            </a:pPr>
            <a:endParaRPr lang="en-US" altLang="en-US" sz="2600" dirty="0"/>
          </a:p>
          <a:p>
            <a:pPr algn="l">
              <a:lnSpc>
                <a:spcPct val="80000"/>
              </a:lnSpc>
            </a:pPr>
            <a:endParaRPr lang="en-US" altLang="en-US" sz="2400" dirty="0"/>
          </a:p>
        </p:txBody>
      </p:sp>
      <p:sp>
        <p:nvSpPr>
          <p:cNvPr id="14" name="Rectangle 54">
            <a:extLst>
              <a:ext uri="{FF2B5EF4-FFF2-40B4-BE49-F238E27FC236}">
                <a16:creationId xmlns:a16="http://schemas.microsoft.com/office/drawing/2014/main" id="{99269E92-1681-4DDA-835C-F3F86F703323}"/>
              </a:ext>
            </a:extLst>
          </p:cNvPr>
          <p:cNvSpPr txBox="1">
            <a:spLocks noChangeArrowheads="1"/>
          </p:cNvSpPr>
          <p:nvPr/>
        </p:nvSpPr>
        <p:spPr>
          <a:xfrm>
            <a:off x="577631" y="3757664"/>
            <a:ext cx="1728214" cy="592877"/>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1600" b="1" dirty="0"/>
              <a:t>ribose/phosphate backbone</a:t>
            </a:r>
          </a:p>
        </p:txBody>
      </p:sp>
      <p:pic>
        <p:nvPicPr>
          <p:cNvPr id="5" name="Picture 4">
            <a:extLst>
              <a:ext uri="{FF2B5EF4-FFF2-40B4-BE49-F238E27FC236}">
                <a16:creationId xmlns:a16="http://schemas.microsoft.com/office/drawing/2014/main" id="{80CFCE1C-74F6-4467-A3CF-DF89D2D9C4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7959" y="1224366"/>
            <a:ext cx="3308082" cy="5497109"/>
          </a:xfrm>
          <a:prstGeom prst="rect">
            <a:avLst/>
          </a:prstGeom>
        </p:spPr>
      </p:pic>
      <p:sp>
        <p:nvSpPr>
          <p:cNvPr id="11" name="Rectangle 54">
            <a:extLst>
              <a:ext uri="{FF2B5EF4-FFF2-40B4-BE49-F238E27FC236}">
                <a16:creationId xmlns:a16="http://schemas.microsoft.com/office/drawing/2014/main" id="{C7D1FE0F-FBF9-4FD8-9ED9-6F5F824EC5F6}"/>
              </a:ext>
            </a:extLst>
          </p:cNvPr>
          <p:cNvSpPr txBox="1">
            <a:spLocks noChangeArrowheads="1"/>
          </p:cNvSpPr>
          <p:nvPr/>
        </p:nvSpPr>
        <p:spPr>
          <a:xfrm>
            <a:off x="6838155" y="3730474"/>
            <a:ext cx="1728214" cy="592877"/>
          </a:xfrm>
          <a:prstGeom prst="rect">
            <a:avLst/>
          </a:prstGeom>
          <a:solidFill>
            <a:schemeClr val="bg1"/>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1600" b="1" dirty="0"/>
              <a:t>Bases corresponding to the DNA code</a:t>
            </a:r>
          </a:p>
        </p:txBody>
      </p:sp>
    </p:spTree>
    <p:extLst>
      <p:ext uri="{BB962C8B-B14F-4D97-AF65-F5344CB8AC3E}">
        <p14:creationId xmlns:p14="http://schemas.microsoft.com/office/powerpoint/2010/main" val="2815263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505C3B-F117-4322-996A-3271CB361D87}" type="slidenum">
              <a:rPr lang="en-US" smtClean="0"/>
              <a:pPr/>
              <a:t>16</a:t>
            </a:fld>
            <a:endParaRPr lang="en-US"/>
          </a:p>
        </p:txBody>
      </p:sp>
      <p:sp>
        <p:nvSpPr>
          <p:cNvPr id="6" name="Rectangle 54">
            <a:extLst>
              <a:ext uri="{FF2B5EF4-FFF2-40B4-BE49-F238E27FC236}">
                <a16:creationId xmlns:a16="http://schemas.microsoft.com/office/drawing/2014/main" id="{85F3A8B5-79F3-4A2E-968A-48FDB27BEBA7}"/>
              </a:ext>
            </a:extLst>
          </p:cNvPr>
          <p:cNvSpPr>
            <a:spLocks noGrp="1" noChangeArrowheads="1"/>
          </p:cNvSpPr>
          <p:nvPr>
            <p:ph type="title"/>
          </p:nvPr>
        </p:nvSpPr>
        <p:spPr>
          <a:xfrm>
            <a:off x="457200" y="-267339"/>
            <a:ext cx="8229600" cy="1143000"/>
          </a:xfrm>
        </p:spPr>
        <p:txBody>
          <a:bodyPr/>
          <a:lstStyle/>
          <a:p>
            <a:pPr>
              <a:lnSpc>
                <a:spcPct val="80000"/>
              </a:lnSpc>
            </a:pPr>
            <a:r>
              <a:rPr lang="en-US" altLang="en-US" dirty="0"/>
              <a:t>Terminology</a:t>
            </a:r>
          </a:p>
        </p:txBody>
      </p:sp>
      <p:sp>
        <p:nvSpPr>
          <p:cNvPr id="7" name="Rectangle 54">
            <a:extLst>
              <a:ext uri="{FF2B5EF4-FFF2-40B4-BE49-F238E27FC236}">
                <a16:creationId xmlns:a16="http://schemas.microsoft.com/office/drawing/2014/main" id="{CB94A497-1F39-414F-A01C-C49A9DA35246}"/>
              </a:ext>
            </a:extLst>
          </p:cNvPr>
          <p:cNvSpPr txBox="1">
            <a:spLocks noChangeArrowheads="1"/>
          </p:cNvSpPr>
          <p:nvPr/>
        </p:nvSpPr>
        <p:spPr>
          <a:xfrm>
            <a:off x="108488" y="1845715"/>
            <a:ext cx="920219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endParaRPr lang="en-US" altLang="en-US" sz="3200" dirty="0"/>
          </a:p>
        </p:txBody>
      </p:sp>
      <p:sp>
        <p:nvSpPr>
          <p:cNvPr id="9" name="Rectangle 54">
            <a:extLst>
              <a:ext uri="{FF2B5EF4-FFF2-40B4-BE49-F238E27FC236}">
                <a16:creationId xmlns:a16="http://schemas.microsoft.com/office/drawing/2014/main" id="{4F2BE1CF-C7C2-4721-9678-35F326CE8E71}"/>
              </a:ext>
            </a:extLst>
          </p:cNvPr>
          <p:cNvSpPr txBox="1">
            <a:spLocks noChangeArrowheads="1"/>
          </p:cNvSpPr>
          <p:nvPr/>
        </p:nvSpPr>
        <p:spPr>
          <a:xfrm>
            <a:off x="191827" y="879542"/>
            <a:ext cx="903551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altLang="en-US" sz="2400" dirty="0"/>
              <a:t>t-RNA – Ribonucleic Acid molecule transporting amino acid to m-RNA</a:t>
            </a:r>
          </a:p>
          <a:p>
            <a:pPr algn="l">
              <a:lnSpc>
                <a:spcPct val="80000"/>
              </a:lnSpc>
            </a:pPr>
            <a:endParaRPr lang="en-US" altLang="en-US" sz="2600" dirty="0"/>
          </a:p>
          <a:p>
            <a:pPr algn="l">
              <a:lnSpc>
                <a:spcPct val="80000"/>
              </a:lnSpc>
            </a:pPr>
            <a:endParaRPr lang="en-US" altLang="en-US" sz="2400" dirty="0"/>
          </a:p>
        </p:txBody>
      </p:sp>
      <p:pic>
        <p:nvPicPr>
          <p:cNvPr id="1026" name="Picture 2" descr="Image result for m-rna structure">
            <a:extLst>
              <a:ext uri="{FF2B5EF4-FFF2-40B4-BE49-F238E27FC236}">
                <a16:creationId xmlns:a16="http://schemas.microsoft.com/office/drawing/2014/main" id="{7149D02F-2D26-4A48-BFC7-7E4E61E359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3603" y="1541276"/>
            <a:ext cx="4579597" cy="518019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54">
            <a:extLst>
              <a:ext uri="{FF2B5EF4-FFF2-40B4-BE49-F238E27FC236}">
                <a16:creationId xmlns:a16="http://schemas.microsoft.com/office/drawing/2014/main" id="{E29C55B7-FEC7-40B1-A0DB-DC47169653A7}"/>
              </a:ext>
            </a:extLst>
          </p:cNvPr>
          <p:cNvSpPr txBox="1">
            <a:spLocks noChangeArrowheads="1"/>
          </p:cNvSpPr>
          <p:nvPr/>
        </p:nvSpPr>
        <p:spPr>
          <a:xfrm>
            <a:off x="1973603" y="3108999"/>
            <a:ext cx="1095061" cy="597360"/>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endParaRPr lang="en-US" altLang="en-US" sz="1600" b="1" dirty="0"/>
          </a:p>
        </p:txBody>
      </p:sp>
      <p:sp>
        <p:nvSpPr>
          <p:cNvPr id="11" name="Rectangle 54">
            <a:extLst>
              <a:ext uri="{FF2B5EF4-FFF2-40B4-BE49-F238E27FC236}">
                <a16:creationId xmlns:a16="http://schemas.microsoft.com/office/drawing/2014/main" id="{B7E5868A-A5F0-4DF3-B78A-3BDC7CC2AE2D}"/>
              </a:ext>
            </a:extLst>
          </p:cNvPr>
          <p:cNvSpPr txBox="1">
            <a:spLocks noChangeArrowheads="1"/>
          </p:cNvSpPr>
          <p:nvPr/>
        </p:nvSpPr>
        <p:spPr>
          <a:xfrm>
            <a:off x="2249990" y="2144681"/>
            <a:ext cx="1345617" cy="597360"/>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endParaRPr lang="en-US" altLang="en-US" sz="1600" b="1" dirty="0"/>
          </a:p>
        </p:txBody>
      </p:sp>
      <p:sp>
        <p:nvSpPr>
          <p:cNvPr id="12" name="Rectangle 54">
            <a:extLst>
              <a:ext uri="{FF2B5EF4-FFF2-40B4-BE49-F238E27FC236}">
                <a16:creationId xmlns:a16="http://schemas.microsoft.com/office/drawing/2014/main" id="{4052E76F-5726-4779-8519-9857ABA7397C}"/>
              </a:ext>
            </a:extLst>
          </p:cNvPr>
          <p:cNvSpPr txBox="1">
            <a:spLocks noChangeArrowheads="1"/>
          </p:cNvSpPr>
          <p:nvPr/>
        </p:nvSpPr>
        <p:spPr>
          <a:xfrm>
            <a:off x="5775702" y="4836318"/>
            <a:ext cx="790413" cy="597360"/>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endParaRPr lang="en-US" altLang="en-US" sz="1600" b="1" dirty="0"/>
          </a:p>
        </p:txBody>
      </p:sp>
      <p:sp>
        <p:nvSpPr>
          <p:cNvPr id="13" name="Rectangle 54">
            <a:extLst>
              <a:ext uri="{FF2B5EF4-FFF2-40B4-BE49-F238E27FC236}">
                <a16:creationId xmlns:a16="http://schemas.microsoft.com/office/drawing/2014/main" id="{FE2F63E7-3381-4EB5-A1D6-2E0311F5D240}"/>
              </a:ext>
            </a:extLst>
          </p:cNvPr>
          <p:cNvSpPr txBox="1">
            <a:spLocks noChangeArrowheads="1"/>
          </p:cNvSpPr>
          <p:nvPr/>
        </p:nvSpPr>
        <p:spPr>
          <a:xfrm>
            <a:off x="2188073" y="5134998"/>
            <a:ext cx="1640008" cy="597360"/>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endParaRPr lang="en-US" altLang="en-US" sz="1600" b="1" dirty="0"/>
          </a:p>
        </p:txBody>
      </p:sp>
    </p:spTree>
    <p:extLst>
      <p:ext uri="{BB962C8B-B14F-4D97-AF65-F5344CB8AC3E}">
        <p14:creationId xmlns:p14="http://schemas.microsoft.com/office/powerpoint/2010/main" val="1997668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505C3B-F117-4322-996A-3271CB361D87}" type="slidenum">
              <a:rPr lang="en-US" smtClean="0"/>
              <a:pPr/>
              <a:t>17</a:t>
            </a:fld>
            <a:endParaRPr lang="en-US"/>
          </a:p>
        </p:txBody>
      </p:sp>
      <p:sp>
        <p:nvSpPr>
          <p:cNvPr id="6" name="Rectangle 54">
            <a:extLst>
              <a:ext uri="{FF2B5EF4-FFF2-40B4-BE49-F238E27FC236}">
                <a16:creationId xmlns:a16="http://schemas.microsoft.com/office/drawing/2014/main" id="{85F3A8B5-79F3-4A2E-968A-48FDB27BEBA7}"/>
              </a:ext>
            </a:extLst>
          </p:cNvPr>
          <p:cNvSpPr>
            <a:spLocks noGrp="1" noChangeArrowheads="1"/>
          </p:cNvSpPr>
          <p:nvPr>
            <p:ph type="title"/>
          </p:nvPr>
        </p:nvSpPr>
        <p:spPr>
          <a:xfrm>
            <a:off x="457200" y="-267339"/>
            <a:ext cx="8229600" cy="1143000"/>
          </a:xfrm>
        </p:spPr>
        <p:txBody>
          <a:bodyPr/>
          <a:lstStyle/>
          <a:p>
            <a:pPr>
              <a:lnSpc>
                <a:spcPct val="80000"/>
              </a:lnSpc>
            </a:pPr>
            <a:r>
              <a:rPr lang="en-US" altLang="en-US" dirty="0"/>
              <a:t>Terminology</a:t>
            </a:r>
          </a:p>
        </p:txBody>
      </p:sp>
      <p:sp>
        <p:nvSpPr>
          <p:cNvPr id="7" name="Rectangle 54">
            <a:extLst>
              <a:ext uri="{FF2B5EF4-FFF2-40B4-BE49-F238E27FC236}">
                <a16:creationId xmlns:a16="http://schemas.microsoft.com/office/drawing/2014/main" id="{CB94A497-1F39-414F-A01C-C49A9DA35246}"/>
              </a:ext>
            </a:extLst>
          </p:cNvPr>
          <p:cNvSpPr txBox="1">
            <a:spLocks noChangeArrowheads="1"/>
          </p:cNvSpPr>
          <p:nvPr/>
        </p:nvSpPr>
        <p:spPr>
          <a:xfrm>
            <a:off x="108488" y="1845715"/>
            <a:ext cx="920219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endParaRPr lang="en-US" altLang="en-US" sz="3200" dirty="0"/>
          </a:p>
        </p:txBody>
      </p:sp>
      <p:sp>
        <p:nvSpPr>
          <p:cNvPr id="9" name="Rectangle 54">
            <a:extLst>
              <a:ext uri="{FF2B5EF4-FFF2-40B4-BE49-F238E27FC236}">
                <a16:creationId xmlns:a16="http://schemas.microsoft.com/office/drawing/2014/main" id="{4F2BE1CF-C7C2-4721-9678-35F326CE8E71}"/>
              </a:ext>
            </a:extLst>
          </p:cNvPr>
          <p:cNvSpPr txBox="1">
            <a:spLocks noChangeArrowheads="1"/>
          </p:cNvSpPr>
          <p:nvPr/>
        </p:nvSpPr>
        <p:spPr>
          <a:xfrm>
            <a:off x="174698" y="722355"/>
            <a:ext cx="903551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altLang="en-US" sz="2400" dirty="0"/>
              <a:t>r-RNA – Ribonucleic Acid molecule + proteins (RIBOSOME) site for making proteins</a:t>
            </a:r>
          </a:p>
          <a:p>
            <a:pPr algn="l">
              <a:lnSpc>
                <a:spcPct val="80000"/>
              </a:lnSpc>
            </a:pPr>
            <a:endParaRPr lang="en-US" altLang="en-US" sz="2600" dirty="0"/>
          </a:p>
          <a:p>
            <a:pPr algn="l">
              <a:lnSpc>
                <a:spcPct val="80000"/>
              </a:lnSpc>
            </a:pPr>
            <a:endParaRPr lang="en-US" altLang="en-US" sz="2400" dirty="0"/>
          </a:p>
        </p:txBody>
      </p:sp>
      <p:pic>
        <p:nvPicPr>
          <p:cNvPr id="2050" name="Picture 2" descr="Image result for rRNA Molecule Sequence">
            <a:extLst>
              <a:ext uri="{FF2B5EF4-FFF2-40B4-BE49-F238E27FC236}">
                <a16:creationId xmlns:a16="http://schemas.microsoft.com/office/drawing/2014/main" id="{3A7614D7-E0B9-499C-A289-C9B4DEA813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9690" y="1376855"/>
            <a:ext cx="5344620" cy="534462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4">
            <a:extLst>
              <a:ext uri="{FF2B5EF4-FFF2-40B4-BE49-F238E27FC236}">
                <a16:creationId xmlns:a16="http://schemas.microsoft.com/office/drawing/2014/main" id="{73AE46CE-19F5-44AF-8322-4C289DF4A724}"/>
              </a:ext>
            </a:extLst>
          </p:cNvPr>
          <p:cNvSpPr txBox="1">
            <a:spLocks noChangeArrowheads="1"/>
          </p:cNvSpPr>
          <p:nvPr/>
        </p:nvSpPr>
        <p:spPr>
          <a:xfrm>
            <a:off x="7383264" y="3161136"/>
            <a:ext cx="852560" cy="592877"/>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1600" b="1" dirty="0"/>
              <a:t>t-RNA</a:t>
            </a:r>
          </a:p>
        </p:txBody>
      </p:sp>
      <p:cxnSp>
        <p:nvCxnSpPr>
          <p:cNvPr id="10" name="Straight Arrow Connector 9">
            <a:extLst>
              <a:ext uri="{FF2B5EF4-FFF2-40B4-BE49-F238E27FC236}">
                <a16:creationId xmlns:a16="http://schemas.microsoft.com/office/drawing/2014/main" id="{0E105EED-9E75-4A2C-BC07-0B92F6BD5335}"/>
              </a:ext>
            </a:extLst>
          </p:cNvPr>
          <p:cNvCxnSpPr>
            <a:cxnSpLocks/>
          </p:cNvCxnSpPr>
          <p:nvPr/>
        </p:nvCxnSpPr>
        <p:spPr>
          <a:xfrm flipH="1" flipV="1">
            <a:off x="6896746" y="2826269"/>
            <a:ext cx="486519" cy="65976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54">
            <a:extLst>
              <a:ext uri="{FF2B5EF4-FFF2-40B4-BE49-F238E27FC236}">
                <a16:creationId xmlns:a16="http://schemas.microsoft.com/office/drawing/2014/main" id="{A70379A6-0B24-4C7B-8981-DDF898A43086}"/>
              </a:ext>
            </a:extLst>
          </p:cNvPr>
          <p:cNvSpPr txBox="1">
            <a:spLocks noChangeArrowheads="1"/>
          </p:cNvSpPr>
          <p:nvPr/>
        </p:nvSpPr>
        <p:spPr>
          <a:xfrm>
            <a:off x="3310861" y="2348057"/>
            <a:ext cx="1658472" cy="592877"/>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1600" b="1" dirty="0"/>
              <a:t>Growing Protein</a:t>
            </a:r>
          </a:p>
        </p:txBody>
      </p:sp>
      <p:sp>
        <p:nvSpPr>
          <p:cNvPr id="13" name="Rectangle 54">
            <a:extLst>
              <a:ext uri="{FF2B5EF4-FFF2-40B4-BE49-F238E27FC236}">
                <a16:creationId xmlns:a16="http://schemas.microsoft.com/office/drawing/2014/main" id="{E11CD214-75A6-485D-B239-11C23231B99E}"/>
              </a:ext>
            </a:extLst>
          </p:cNvPr>
          <p:cNvSpPr txBox="1">
            <a:spLocks noChangeArrowheads="1"/>
          </p:cNvSpPr>
          <p:nvPr/>
        </p:nvSpPr>
        <p:spPr>
          <a:xfrm>
            <a:off x="8017976" y="1641314"/>
            <a:ext cx="852560" cy="592877"/>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1600" b="1" dirty="0"/>
              <a:t>Amino Acid</a:t>
            </a:r>
          </a:p>
        </p:txBody>
      </p:sp>
      <p:cxnSp>
        <p:nvCxnSpPr>
          <p:cNvPr id="14" name="Straight Arrow Connector 13">
            <a:extLst>
              <a:ext uri="{FF2B5EF4-FFF2-40B4-BE49-F238E27FC236}">
                <a16:creationId xmlns:a16="http://schemas.microsoft.com/office/drawing/2014/main" id="{6BE811B8-4086-412B-B52A-94762210A203}"/>
              </a:ext>
            </a:extLst>
          </p:cNvPr>
          <p:cNvCxnSpPr>
            <a:cxnSpLocks/>
          </p:cNvCxnSpPr>
          <p:nvPr/>
        </p:nvCxnSpPr>
        <p:spPr>
          <a:xfrm flipH="1" flipV="1">
            <a:off x="7140005" y="1673294"/>
            <a:ext cx="854337" cy="32275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4870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951831"/>
            <a:ext cx="8229600" cy="2954338"/>
          </a:xfrm>
        </p:spPr>
        <p:style>
          <a:lnRef idx="2">
            <a:schemeClr val="accent2"/>
          </a:lnRef>
          <a:fillRef idx="1">
            <a:schemeClr val="lt1"/>
          </a:fillRef>
          <a:effectRef idx="0">
            <a:schemeClr val="accent2"/>
          </a:effectRef>
          <a:fontRef idx="minor">
            <a:schemeClr val="dk1"/>
          </a:fontRef>
        </p:style>
        <p:txBody>
          <a:bodyPr>
            <a:normAutofit/>
          </a:bodyPr>
          <a:lstStyle/>
          <a:p>
            <a:r>
              <a:rPr lang="en-US" sz="6000" dirty="0"/>
              <a:t>PROBLEMS</a:t>
            </a:r>
          </a:p>
        </p:txBody>
      </p:sp>
      <p:sp>
        <p:nvSpPr>
          <p:cNvPr id="4" name="Slide Number Placeholder 3"/>
          <p:cNvSpPr>
            <a:spLocks noGrp="1"/>
          </p:cNvSpPr>
          <p:nvPr>
            <p:ph type="sldNum" sz="quarter" idx="12"/>
          </p:nvPr>
        </p:nvSpPr>
        <p:spPr/>
        <p:txBody>
          <a:bodyPr/>
          <a:lstStyle/>
          <a:p>
            <a:fld id="{BB505C3B-F117-4322-996A-3271CB361D87}" type="slidenum">
              <a:rPr lang="en-US" smtClean="0"/>
              <a:pPr/>
              <a:t>18</a:t>
            </a:fld>
            <a:endParaRPr lang="en-US"/>
          </a:p>
        </p:txBody>
      </p:sp>
    </p:spTree>
    <p:extLst>
      <p:ext uri="{BB962C8B-B14F-4D97-AF65-F5344CB8AC3E}">
        <p14:creationId xmlns:p14="http://schemas.microsoft.com/office/powerpoint/2010/main" val="2472078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4">
            <a:extLst>
              <a:ext uri="{FF2B5EF4-FFF2-40B4-BE49-F238E27FC236}">
                <a16:creationId xmlns:a16="http://schemas.microsoft.com/office/drawing/2014/main" id="{0F2766B0-EF7C-49AF-A3F1-6D42E3141DBE}"/>
              </a:ext>
            </a:extLst>
          </p:cNvPr>
          <p:cNvSpPr>
            <a:spLocks noGrp="1" noChangeArrowheads="1"/>
          </p:cNvSpPr>
          <p:nvPr>
            <p:ph type="title"/>
          </p:nvPr>
        </p:nvSpPr>
        <p:spPr>
          <a:xfrm>
            <a:off x="409962" y="27122"/>
            <a:ext cx="8229600" cy="1143000"/>
          </a:xfrm>
        </p:spPr>
        <p:txBody>
          <a:bodyPr/>
          <a:lstStyle/>
          <a:p>
            <a:pPr>
              <a:lnSpc>
                <a:spcPct val="80000"/>
              </a:lnSpc>
            </a:pPr>
            <a:r>
              <a:rPr lang="en-US" altLang="en-US" dirty="0"/>
              <a:t>The Information Problem</a:t>
            </a:r>
          </a:p>
        </p:txBody>
      </p:sp>
      <p:sp>
        <p:nvSpPr>
          <p:cNvPr id="18" name="Rectangle 54">
            <a:extLst>
              <a:ext uri="{FF2B5EF4-FFF2-40B4-BE49-F238E27FC236}">
                <a16:creationId xmlns:a16="http://schemas.microsoft.com/office/drawing/2014/main" id="{2EEFA7F8-DA2B-4CFC-8A1A-33E8AD9A93B1}"/>
              </a:ext>
            </a:extLst>
          </p:cNvPr>
          <p:cNvSpPr txBox="1">
            <a:spLocks noChangeArrowheads="1"/>
          </p:cNvSpPr>
          <p:nvPr/>
        </p:nvSpPr>
        <p:spPr>
          <a:xfrm>
            <a:off x="270477" y="1739685"/>
            <a:ext cx="900451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3200" dirty="0"/>
              <a:t>Information is Everywhere</a:t>
            </a:r>
          </a:p>
          <a:p>
            <a:pPr algn="l">
              <a:lnSpc>
                <a:spcPct val="80000"/>
              </a:lnSpc>
            </a:pPr>
            <a:endParaRPr lang="en-US" altLang="en-US" sz="3200" dirty="0"/>
          </a:p>
          <a:p>
            <a:pPr algn="l">
              <a:lnSpc>
                <a:spcPct val="80000"/>
              </a:lnSpc>
            </a:pPr>
            <a:r>
              <a:rPr lang="en-US" altLang="en-US" sz="3200" dirty="0"/>
              <a:t>Does chemical evolution (time + chance) align itself with our knowledge of Information Science?</a:t>
            </a:r>
          </a:p>
        </p:txBody>
      </p:sp>
      <p:sp>
        <p:nvSpPr>
          <p:cNvPr id="4" name="Rectangle 54">
            <a:extLst>
              <a:ext uri="{FF2B5EF4-FFF2-40B4-BE49-F238E27FC236}">
                <a16:creationId xmlns:a16="http://schemas.microsoft.com/office/drawing/2014/main" id="{A4E75EDA-743A-4CFC-87B6-75B98272C641}"/>
              </a:ext>
            </a:extLst>
          </p:cNvPr>
          <p:cNvSpPr txBox="1">
            <a:spLocks noChangeArrowheads="1"/>
          </p:cNvSpPr>
          <p:nvPr/>
        </p:nvSpPr>
        <p:spPr>
          <a:xfrm>
            <a:off x="69742" y="4595248"/>
            <a:ext cx="900451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altLang="en-US" sz="3200" dirty="0"/>
              <a:t>Definition of </a:t>
            </a:r>
            <a:r>
              <a:rPr lang="en-US" altLang="en-US" sz="3200" u="sng" dirty="0"/>
              <a:t>CHANCE</a:t>
            </a:r>
          </a:p>
          <a:p>
            <a:pPr algn="l">
              <a:lnSpc>
                <a:spcPct val="80000"/>
              </a:lnSpc>
            </a:pPr>
            <a:endParaRPr lang="en-US" altLang="en-US" sz="3200" dirty="0"/>
          </a:p>
          <a:p>
            <a:pPr algn="l">
              <a:lnSpc>
                <a:spcPct val="80000"/>
              </a:lnSpc>
            </a:pPr>
            <a:r>
              <a:rPr lang="en-US" altLang="en-US" sz="2800" dirty="0"/>
              <a:t>Not a thing or entity</a:t>
            </a:r>
          </a:p>
          <a:p>
            <a:pPr algn="l">
              <a:lnSpc>
                <a:spcPct val="80000"/>
              </a:lnSpc>
            </a:pPr>
            <a:r>
              <a:rPr lang="en-US" altLang="en-US" sz="2800" dirty="0"/>
              <a:t>Not a active force</a:t>
            </a:r>
          </a:p>
          <a:p>
            <a:pPr algn="l">
              <a:lnSpc>
                <a:spcPct val="80000"/>
              </a:lnSpc>
            </a:pPr>
            <a:r>
              <a:rPr lang="en-US" altLang="en-US" sz="2800" dirty="0"/>
              <a:t>Not an agent of causation</a:t>
            </a:r>
          </a:p>
          <a:p>
            <a:pPr algn="l">
              <a:lnSpc>
                <a:spcPct val="80000"/>
              </a:lnSpc>
            </a:pPr>
            <a:r>
              <a:rPr lang="en-US" altLang="en-US" sz="2800" dirty="0"/>
              <a:t>Is simply the possibility (probability) of something happening</a:t>
            </a:r>
          </a:p>
          <a:p>
            <a:pPr algn="l">
              <a:lnSpc>
                <a:spcPct val="80000"/>
              </a:lnSpc>
            </a:pPr>
            <a:r>
              <a:rPr lang="en-US" altLang="en-US" sz="2800" dirty="0"/>
              <a:t>Is an accidental event</a:t>
            </a:r>
          </a:p>
          <a:p>
            <a:pPr algn="l">
              <a:lnSpc>
                <a:spcPct val="80000"/>
              </a:lnSpc>
            </a:pPr>
            <a:r>
              <a:rPr lang="en-US" altLang="en-US" sz="2800" dirty="0"/>
              <a:t>Is to do something by accident or without design</a:t>
            </a:r>
          </a:p>
          <a:p>
            <a:pPr algn="l">
              <a:lnSpc>
                <a:spcPct val="80000"/>
              </a:lnSpc>
            </a:pPr>
            <a:r>
              <a:rPr lang="en-US" altLang="en-US" sz="2800" dirty="0"/>
              <a:t>Is an outcomes due to outside forces, actions, laws or entities</a:t>
            </a:r>
          </a:p>
        </p:txBody>
      </p:sp>
      <p:pic>
        <p:nvPicPr>
          <p:cNvPr id="5" name="Picture 4">
            <a:extLst>
              <a:ext uri="{FF2B5EF4-FFF2-40B4-BE49-F238E27FC236}">
                <a16:creationId xmlns:a16="http://schemas.microsoft.com/office/drawing/2014/main" id="{FA84ED50-954F-477F-8FBC-E14F3AD67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847" y="3079940"/>
            <a:ext cx="2847266" cy="2127701"/>
          </a:xfrm>
          <a:prstGeom prst="rect">
            <a:avLst/>
          </a:prstGeom>
        </p:spPr>
      </p:pic>
    </p:spTree>
    <p:extLst>
      <p:ext uri="{BB962C8B-B14F-4D97-AF65-F5344CB8AC3E}">
        <p14:creationId xmlns:p14="http://schemas.microsoft.com/office/powerpoint/2010/main" val="27698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55604"/>
            <a:ext cx="9144000" cy="1938992"/>
          </a:xfrm>
          <a:prstGeom prst="rect">
            <a:avLst/>
          </a:prstGeom>
          <a:effectLst>
            <a:outerShdw blurRad="63500" dist="508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wrap="square" lIns="91440" tIns="45720" rIns="91440" bIns="45720">
            <a:spAutoFit/>
          </a:bodyPr>
          <a:lstStyle/>
          <a:p>
            <a:pPr algn="ctr"/>
            <a:r>
              <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rPr>
              <a:t>Many Issues are the Achilles’ Heels of Evolution</a:t>
            </a:r>
          </a:p>
        </p:txBody>
      </p:sp>
      <p:sp>
        <p:nvSpPr>
          <p:cNvPr id="8" name="Rectangle 2">
            <a:extLst>
              <a:ext uri="{FF2B5EF4-FFF2-40B4-BE49-F238E27FC236}">
                <a16:creationId xmlns:a16="http://schemas.microsoft.com/office/drawing/2014/main" id="{287CECB6-4F5B-4D96-BF56-5D10AD9A5796}"/>
              </a:ext>
            </a:extLst>
          </p:cNvPr>
          <p:cNvSpPr txBox="1">
            <a:spLocks noChangeArrowheads="1"/>
          </p:cNvSpPr>
          <p:nvPr/>
        </p:nvSpPr>
        <p:spPr>
          <a:xfrm>
            <a:off x="1402596" y="2547588"/>
            <a:ext cx="6338807" cy="4005263"/>
          </a:xfrm>
          <a:prstGeom prst="rect">
            <a:avLst/>
          </a:prstGeom>
          <a:solidFill>
            <a:schemeClr val="bg1">
              <a:alpha val="30000"/>
            </a:schemeClr>
          </a:solidFill>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altLang="en-US" sz="2400" dirty="0"/>
              <a:t>Big Band Cosmology – Something from Nothing</a:t>
            </a:r>
          </a:p>
          <a:p>
            <a:pPr marL="0" indent="0">
              <a:buFont typeface="Wingdings" panose="05000000000000000000" pitchFamily="2" charset="2"/>
              <a:buNone/>
            </a:pPr>
            <a:r>
              <a:rPr lang="en-US" altLang="en-US" sz="2400" dirty="0"/>
              <a:t>Star and Planet formation – Violate gas laws</a:t>
            </a:r>
          </a:p>
          <a:p>
            <a:pPr marL="0" indent="0">
              <a:buFont typeface="Wingdings" panose="05000000000000000000" pitchFamily="2" charset="2"/>
              <a:buNone/>
            </a:pPr>
            <a:r>
              <a:rPr lang="en-US" altLang="en-US" sz="2400" dirty="0"/>
              <a:t>Fossil Record – Missing links</a:t>
            </a:r>
          </a:p>
          <a:p>
            <a:pPr marL="0" indent="0">
              <a:buFont typeface="Wingdings" panose="05000000000000000000" pitchFamily="2" charset="2"/>
              <a:buNone/>
            </a:pPr>
            <a:r>
              <a:rPr lang="en-US" altLang="en-US" sz="2400" dirty="0"/>
              <a:t>Genetics – Mutations do not support speciation</a:t>
            </a:r>
          </a:p>
          <a:p>
            <a:pPr marL="0" indent="0">
              <a:buFont typeface="Wingdings" panose="05000000000000000000" pitchFamily="2" charset="2"/>
              <a:buNone/>
            </a:pPr>
            <a:r>
              <a:rPr lang="en-US" altLang="en-US" sz="2400" dirty="0"/>
              <a:t>Geology – Catastrophic processes</a:t>
            </a:r>
          </a:p>
          <a:p>
            <a:pPr marL="0" indent="0">
              <a:buFont typeface="Wingdings" panose="05000000000000000000" pitchFamily="2" charset="2"/>
              <a:buNone/>
            </a:pPr>
            <a:r>
              <a:rPr lang="en-US" altLang="en-US" sz="2400" dirty="0"/>
              <a:t>Natural Selection – Genomes adaptive nature</a:t>
            </a:r>
          </a:p>
          <a:p>
            <a:pPr marL="0" indent="0">
              <a:buFont typeface="Wingdings" panose="05000000000000000000" pitchFamily="2" charset="2"/>
              <a:buNone/>
            </a:pPr>
            <a:r>
              <a:rPr lang="en-US" altLang="en-US" sz="2400" dirty="0"/>
              <a:t>Dating Methods – Assumptions</a:t>
            </a:r>
          </a:p>
          <a:p>
            <a:pPr marL="0" indent="0">
              <a:buFont typeface="Wingdings" panose="05000000000000000000" pitchFamily="2" charset="2"/>
              <a:buNone/>
            </a:pPr>
            <a:r>
              <a:rPr lang="en-US" altLang="en-US" sz="2400" dirty="0"/>
              <a:t>Human Spirit – Morality, ethics, emotions not physical</a:t>
            </a:r>
          </a:p>
          <a:p>
            <a:pPr marL="0" indent="0">
              <a:buFont typeface="Wingdings" panose="05000000000000000000" pitchFamily="2" charset="2"/>
              <a:buNone/>
            </a:pPr>
            <a:r>
              <a:rPr lang="en-US" altLang="en-US" sz="2400" dirty="0"/>
              <a:t>Information and Design – Does not reside on matter </a:t>
            </a:r>
          </a:p>
          <a:p>
            <a:pPr marL="0" indent="0">
              <a:buFont typeface="Wingdings" panose="05000000000000000000" pitchFamily="2" charset="2"/>
              <a:buNone/>
            </a:pPr>
            <a:r>
              <a:rPr lang="en-US" altLang="en-US" sz="2400" dirty="0">
                <a:solidFill>
                  <a:srgbClr val="FF0000"/>
                </a:solidFill>
              </a:rPr>
              <a:t>Origin of Life – OUR SUBJECT and MOST SIGNIFICANT</a:t>
            </a:r>
          </a:p>
        </p:txBody>
      </p:sp>
    </p:spTree>
    <p:extLst>
      <p:ext uri="{BB962C8B-B14F-4D97-AF65-F5344CB8AC3E}">
        <p14:creationId xmlns:p14="http://schemas.microsoft.com/office/powerpoint/2010/main" val="247313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dissolve">
                                      <p:cBhvr>
                                        <p:cTn id="11" dur="500"/>
                                        <p:tgtEl>
                                          <p:spTgt spid="8">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dissolve">
                                      <p:cBhvr>
                                        <p:cTn id="15" dur="500"/>
                                        <p:tgtEl>
                                          <p:spTgt spid="8">
                                            <p:txEl>
                                              <p:pRg st="2" end="2"/>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dissolve">
                                      <p:cBhvr>
                                        <p:cTn id="19" dur="500"/>
                                        <p:tgtEl>
                                          <p:spTgt spid="8">
                                            <p:txEl>
                                              <p:pRg st="3" end="3"/>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dissolve">
                                      <p:cBhvr>
                                        <p:cTn id="23" dur="500"/>
                                        <p:tgtEl>
                                          <p:spTgt spid="8">
                                            <p:txEl>
                                              <p:pRg st="4" end="4"/>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dissolve">
                                      <p:cBhvr>
                                        <p:cTn id="27" dur="500"/>
                                        <p:tgtEl>
                                          <p:spTgt spid="8">
                                            <p:txEl>
                                              <p:pRg st="5" end="5"/>
                                            </p:txEl>
                                          </p:spTgt>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dissolve">
                                      <p:cBhvr>
                                        <p:cTn id="31" dur="500"/>
                                        <p:tgtEl>
                                          <p:spTgt spid="8">
                                            <p:txEl>
                                              <p:pRg st="6" end="6"/>
                                            </p:txEl>
                                          </p:spTgt>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animEffect transition="in" filter="dissolve">
                                      <p:cBhvr>
                                        <p:cTn id="35" dur="500"/>
                                        <p:tgtEl>
                                          <p:spTgt spid="8">
                                            <p:txEl>
                                              <p:pRg st="7" end="7"/>
                                            </p:txEl>
                                          </p:spTgt>
                                        </p:tgtEl>
                                      </p:cBhvr>
                                    </p:animEffect>
                                  </p:childTnLst>
                                </p:cTn>
                              </p:par>
                            </p:childTnLst>
                          </p:cTn>
                        </p:par>
                        <p:par>
                          <p:cTn id="36" fill="hold">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animEffect transition="in" filter="dissolve">
                                      <p:cBhvr>
                                        <p:cTn id="39" dur="500"/>
                                        <p:tgtEl>
                                          <p:spTgt spid="8">
                                            <p:txEl>
                                              <p:pRg st="8" end="8"/>
                                            </p:txEl>
                                          </p:spTgt>
                                        </p:tgtEl>
                                      </p:cBhvr>
                                    </p:animEffect>
                                  </p:childTnLst>
                                </p:cTn>
                              </p:par>
                            </p:childTnLst>
                          </p:cTn>
                        </p:par>
                        <p:par>
                          <p:cTn id="40" fill="hold">
                            <p:stCondLst>
                              <p:cond delay="4500"/>
                            </p:stCondLst>
                            <p:childTnLst>
                              <p:par>
                                <p:cTn id="41" presetID="9" presetClass="entr" presetSubtype="0" fill="hold" grpId="0" nodeType="after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animEffect transition="in" filter="dissolve">
                                      <p:cBhvr>
                                        <p:cTn id="43"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4">
            <a:extLst>
              <a:ext uri="{FF2B5EF4-FFF2-40B4-BE49-F238E27FC236}">
                <a16:creationId xmlns:a16="http://schemas.microsoft.com/office/drawing/2014/main" id="{0F2766B0-EF7C-49AF-A3F1-6D42E3141DBE}"/>
              </a:ext>
            </a:extLst>
          </p:cNvPr>
          <p:cNvSpPr>
            <a:spLocks noGrp="1" noChangeArrowheads="1"/>
          </p:cNvSpPr>
          <p:nvPr>
            <p:ph type="title"/>
          </p:nvPr>
        </p:nvSpPr>
        <p:spPr>
          <a:xfrm>
            <a:off x="457199" y="81169"/>
            <a:ext cx="8229600" cy="1143000"/>
          </a:xfrm>
        </p:spPr>
        <p:txBody>
          <a:bodyPr/>
          <a:lstStyle/>
          <a:p>
            <a:pPr>
              <a:lnSpc>
                <a:spcPct val="80000"/>
              </a:lnSpc>
            </a:pPr>
            <a:r>
              <a:rPr lang="en-US" altLang="en-US" dirty="0"/>
              <a:t>What is </a:t>
            </a:r>
            <a:r>
              <a:rPr lang="en-US" altLang="en-US" u="sng" dirty="0"/>
              <a:t>Not</a:t>
            </a:r>
            <a:r>
              <a:rPr lang="en-US" altLang="en-US" dirty="0"/>
              <a:t> Information?</a:t>
            </a:r>
          </a:p>
        </p:txBody>
      </p:sp>
      <p:sp>
        <p:nvSpPr>
          <p:cNvPr id="18" name="Rectangle 54">
            <a:extLst>
              <a:ext uri="{FF2B5EF4-FFF2-40B4-BE49-F238E27FC236}">
                <a16:creationId xmlns:a16="http://schemas.microsoft.com/office/drawing/2014/main" id="{2EEFA7F8-DA2B-4CFC-8A1A-33E8AD9A93B1}"/>
              </a:ext>
            </a:extLst>
          </p:cNvPr>
          <p:cNvSpPr txBox="1">
            <a:spLocks noChangeArrowheads="1"/>
          </p:cNvSpPr>
          <p:nvPr/>
        </p:nvSpPr>
        <p:spPr>
          <a:xfrm>
            <a:off x="69742" y="1398723"/>
            <a:ext cx="900451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endParaRPr lang="en-US" altLang="en-US" sz="3200" dirty="0"/>
          </a:p>
          <a:p>
            <a:pPr>
              <a:lnSpc>
                <a:spcPct val="80000"/>
              </a:lnSpc>
            </a:pPr>
            <a:r>
              <a:rPr lang="en-US" altLang="en-US" sz="3200" dirty="0"/>
              <a:t>Order, Data or Organization?</a:t>
            </a:r>
          </a:p>
        </p:txBody>
      </p:sp>
      <p:pic>
        <p:nvPicPr>
          <p:cNvPr id="3" name="Picture 2">
            <a:extLst>
              <a:ext uri="{FF2B5EF4-FFF2-40B4-BE49-F238E27FC236}">
                <a16:creationId xmlns:a16="http://schemas.microsoft.com/office/drawing/2014/main" id="{65B30F73-4180-4C1E-902F-93B074CAE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36" y="2578338"/>
            <a:ext cx="2828616" cy="2218777"/>
          </a:xfrm>
          <a:prstGeom prst="rect">
            <a:avLst/>
          </a:prstGeom>
        </p:spPr>
      </p:pic>
      <p:pic>
        <p:nvPicPr>
          <p:cNvPr id="1026" name="Picture 2" descr="Image result for snowflake">
            <a:extLst>
              <a:ext uri="{FF2B5EF4-FFF2-40B4-BE49-F238E27FC236}">
                <a16:creationId xmlns:a16="http://schemas.microsoft.com/office/drawing/2014/main" id="{AA0CB45D-472F-4D73-BC42-4F557A2CF8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9696" y="2583612"/>
            <a:ext cx="2478276" cy="22135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CF4220C-427B-4603-A1D1-6E49394D6D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8081" y="2541723"/>
            <a:ext cx="2582385" cy="3312189"/>
          </a:xfrm>
          <a:prstGeom prst="rect">
            <a:avLst/>
          </a:prstGeom>
        </p:spPr>
      </p:pic>
      <p:sp>
        <p:nvSpPr>
          <p:cNvPr id="9" name="Rectangle 54">
            <a:extLst>
              <a:ext uri="{FF2B5EF4-FFF2-40B4-BE49-F238E27FC236}">
                <a16:creationId xmlns:a16="http://schemas.microsoft.com/office/drawing/2014/main" id="{C5406AF2-5B61-42EE-8861-F266F3881F19}"/>
              </a:ext>
            </a:extLst>
          </p:cNvPr>
          <p:cNvSpPr txBox="1">
            <a:spLocks noChangeArrowheads="1"/>
          </p:cNvSpPr>
          <p:nvPr/>
        </p:nvSpPr>
        <p:spPr>
          <a:xfrm>
            <a:off x="409962" y="5633831"/>
            <a:ext cx="8610051"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endParaRPr lang="en-US" altLang="en-US" sz="3200" dirty="0"/>
          </a:p>
          <a:p>
            <a:pPr>
              <a:lnSpc>
                <a:spcPct val="80000"/>
              </a:lnSpc>
            </a:pPr>
            <a:r>
              <a:rPr lang="en-US" altLang="en-US" sz="3200" dirty="0"/>
              <a:t>Determined by physical external constraints.</a:t>
            </a:r>
          </a:p>
        </p:txBody>
      </p:sp>
    </p:spTree>
    <p:extLst>
      <p:ext uri="{BB962C8B-B14F-4D97-AF65-F5344CB8AC3E}">
        <p14:creationId xmlns:p14="http://schemas.microsoft.com/office/powerpoint/2010/main" val="404245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4">
            <a:extLst>
              <a:ext uri="{FF2B5EF4-FFF2-40B4-BE49-F238E27FC236}">
                <a16:creationId xmlns:a16="http://schemas.microsoft.com/office/drawing/2014/main" id="{0F2766B0-EF7C-49AF-A3F1-6D42E3141DBE}"/>
              </a:ext>
            </a:extLst>
          </p:cNvPr>
          <p:cNvSpPr>
            <a:spLocks noGrp="1" noChangeArrowheads="1"/>
          </p:cNvSpPr>
          <p:nvPr>
            <p:ph type="title"/>
          </p:nvPr>
        </p:nvSpPr>
        <p:spPr>
          <a:xfrm>
            <a:off x="457200" y="80547"/>
            <a:ext cx="8229600" cy="1143000"/>
          </a:xfrm>
        </p:spPr>
        <p:txBody>
          <a:bodyPr/>
          <a:lstStyle/>
          <a:p>
            <a:pPr>
              <a:lnSpc>
                <a:spcPct val="80000"/>
              </a:lnSpc>
            </a:pPr>
            <a:r>
              <a:rPr lang="en-US" altLang="en-US" dirty="0"/>
              <a:t>What is Information?</a:t>
            </a:r>
          </a:p>
        </p:txBody>
      </p:sp>
      <p:sp>
        <p:nvSpPr>
          <p:cNvPr id="18" name="Rectangle 54">
            <a:extLst>
              <a:ext uri="{FF2B5EF4-FFF2-40B4-BE49-F238E27FC236}">
                <a16:creationId xmlns:a16="http://schemas.microsoft.com/office/drawing/2014/main" id="{2EEFA7F8-DA2B-4CFC-8A1A-33E8AD9A93B1}"/>
              </a:ext>
            </a:extLst>
          </p:cNvPr>
          <p:cNvSpPr txBox="1">
            <a:spLocks noChangeArrowheads="1"/>
          </p:cNvSpPr>
          <p:nvPr/>
        </p:nvSpPr>
        <p:spPr>
          <a:xfrm>
            <a:off x="276692" y="1384070"/>
            <a:ext cx="900451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endParaRPr lang="en-US" altLang="en-US" sz="3200" dirty="0"/>
          </a:p>
          <a:p>
            <a:pPr algn="l">
              <a:lnSpc>
                <a:spcPct val="80000"/>
              </a:lnSpc>
            </a:pPr>
            <a:r>
              <a:rPr lang="en-US" altLang="en-US" sz="3200" dirty="0"/>
              <a:t>Code, language, knowledge or alphabet that is sent, received and understandable or executable.  </a:t>
            </a:r>
          </a:p>
        </p:txBody>
      </p:sp>
      <p:pic>
        <p:nvPicPr>
          <p:cNvPr id="4" name="Picture 3">
            <a:extLst>
              <a:ext uri="{FF2B5EF4-FFF2-40B4-BE49-F238E27FC236}">
                <a16:creationId xmlns:a16="http://schemas.microsoft.com/office/drawing/2014/main" id="{4F03E5AB-4DA4-4128-942E-C67972924D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6340" y="2770324"/>
            <a:ext cx="4945221" cy="3263846"/>
          </a:xfrm>
          <a:prstGeom prst="rect">
            <a:avLst/>
          </a:prstGeom>
        </p:spPr>
      </p:pic>
      <p:sp>
        <p:nvSpPr>
          <p:cNvPr id="9" name="Rectangle 54">
            <a:extLst>
              <a:ext uri="{FF2B5EF4-FFF2-40B4-BE49-F238E27FC236}">
                <a16:creationId xmlns:a16="http://schemas.microsoft.com/office/drawing/2014/main" id="{27702A61-8779-4ECD-84EF-661B75B72094}"/>
              </a:ext>
            </a:extLst>
          </p:cNvPr>
          <p:cNvSpPr txBox="1">
            <a:spLocks noChangeArrowheads="1"/>
          </p:cNvSpPr>
          <p:nvPr/>
        </p:nvSpPr>
        <p:spPr>
          <a:xfrm>
            <a:off x="200216" y="3916562"/>
            <a:ext cx="2106124" cy="79943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3200" b="1" dirty="0"/>
              <a:t>SENDER</a:t>
            </a:r>
          </a:p>
        </p:txBody>
      </p:sp>
      <p:sp>
        <p:nvSpPr>
          <p:cNvPr id="10" name="Rectangle 54">
            <a:extLst>
              <a:ext uri="{FF2B5EF4-FFF2-40B4-BE49-F238E27FC236}">
                <a16:creationId xmlns:a16="http://schemas.microsoft.com/office/drawing/2014/main" id="{0EEB0955-51AA-4314-8FDE-29AF3C2BBB8A}"/>
              </a:ext>
            </a:extLst>
          </p:cNvPr>
          <p:cNvSpPr txBox="1">
            <a:spLocks noChangeArrowheads="1"/>
          </p:cNvSpPr>
          <p:nvPr/>
        </p:nvSpPr>
        <p:spPr>
          <a:xfrm>
            <a:off x="7037876" y="4002531"/>
            <a:ext cx="2106124" cy="79943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3200" b="1" dirty="0"/>
              <a:t>RECEIVER</a:t>
            </a:r>
          </a:p>
        </p:txBody>
      </p:sp>
    </p:spTree>
    <p:extLst>
      <p:ext uri="{BB962C8B-B14F-4D97-AF65-F5344CB8AC3E}">
        <p14:creationId xmlns:p14="http://schemas.microsoft.com/office/powerpoint/2010/main" val="2772141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4">
            <a:extLst>
              <a:ext uri="{FF2B5EF4-FFF2-40B4-BE49-F238E27FC236}">
                <a16:creationId xmlns:a16="http://schemas.microsoft.com/office/drawing/2014/main" id="{0F2766B0-EF7C-49AF-A3F1-6D42E3141DBE}"/>
              </a:ext>
            </a:extLst>
          </p:cNvPr>
          <p:cNvSpPr>
            <a:spLocks noGrp="1" noChangeArrowheads="1"/>
          </p:cNvSpPr>
          <p:nvPr>
            <p:ph type="title"/>
          </p:nvPr>
        </p:nvSpPr>
        <p:spPr>
          <a:xfrm>
            <a:off x="409962" y="27122"/>
            <a:ext cx="8229600" cy="1143000"/>
          </a:xfrm>
        </p:spPr>
        <p:txBody>
          <a:bodyPr/>
          <a:lstStyle/>
          <a:p>
            <a:pPr>
              <a:lnSpc>
                <a:spcPct val="80000"/>
              </a:lnSpc>
            </a:pPr>
            <a:r>
              <a:rPr lang="en-US" altLang="en-US" dirty="0"/>
              <a:t>Useful Information?</a:t>
            </a:r>
          </a:p>
        </p:txBody>
      </p:sp>
      <p:sp>
        <p:nvSpPr>
          <p:cNvPr id="18" name="Rectangle 54">
            <a:extLst>
              <a:ext uri="{FF2B5EF4-FFF2-40B4-BE49-F238E27FC236}">
                <a16:creationId xmlns:a16="http://schemas.microsoft.com/office/drawing/2014/main" id="{2EEFA7F8-DA2B-4CFC-8A1A-33E8AD9A93B1}"/>
              </a:ext>
            </a:extLst>
          </p:cNvPr>
          <p:cNvSpPr txBox="1">
            <a:spLocks noChangeArrowheads="1"/>
          </p:cNvSpPr>
          <p:nvPr/>
        </p:nvSpPr>
        <p:spPr>
          <a:xfrm>
            <a:off x="409962" y="827223"/>
            <a:ext cx="900451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endParaRPr lang="en-US" altLang="en-US" sz="3200" dirty="0"/>
          </a:p>
          <a:p>
            <a:pPr algn="l">
              <a:lnSpc>
                <a:spcPct val="80000"/>
              </a:lnSpc>
            </a:pPr>
            <a:r>
              <a:rPr lang="en-US" altLang="en-US" sz="3200" dirty="0"/>
              <a:t>Ability to READ, INTERPRET and EXECUTE the code</a:t>
            </a:r>
          </a:p>
        </p:txBody>
      </p:sp>
      <p:pic>
        <p:nvPicPr>
          <p:cNvPr id="2050" name="Picture 2" descr="Image result for stop light">
            <a:extLst>
              <a:ext uri="{FF2B5EF4-FFF2-40B4-BE49-F238E27FC236}">
                <a16:creationId xmlns:a16="http://schemas.microsoft.com/office/drawing/2014/main" id="{C2BE4728-E6F8-4AFD-B9FC-353F6F4FD3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255" y="1797359"/>
            <a:ext cx="2191014" cy="303468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4">
            <a:extLst>
              <a:ext uri="{FF2B5EF4-FFF2-40B4-BE49-F238E27FC236}">
                <a16:creationId xmlns:a16="http://schemas.microsoft.com/office/drawing/2014/main" id="{96C5184D-0857-4B98-AF3A-4A404EE929B2}"/>
              </a:ext>
            </a:extLst>
          </p:cNvPr>
          <p:cNvSpPr txBox="1">
            <a:spLocks noChangeArrowheads="1"/>
          </p:cNvSpPr>
          <p:nvPr/>
        </p:nvSpPr>
        <p:spPr>
          <a:xfrm>
            <a:off x="139485" y="5009826"/>
            <a:ext cx="900451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endParaRPr lang="en-US" altLang="en-US" sz="3200" dirty="0"/>
          </a:p>
          <a:p>
            <a:pPr>
              <a:lnSpc>
                <a:spcPct val="80000"/>
              </a:lnSpc>
            </a:pPr>
            <a:r>
              <a:rPr lang="en-US" altLang="en-US" sz="3200" dirty="0"/>
              <a:t>Functional and Prescriptive: </a:t>
            </a:r>
          </a:p>
          <a:p>
            <a:pPr>
              <a:lnSpc>
                <a:spcPct val="80000"/>
              </a:lnSpc>
            </a:pPr>
            <a:r>
              <a:rPr lang="en-US" altLang="en-US" sz="3200" dirty="0"/>
              <a:t>Useful</a:t>
            </a:r>
          </a:p>
          <a:p>
            <a:pPr>
              <a:lnSpc>
                <a:spcPct val="80000"/>
              </a:lnSpc>
            </a:pPr>
            <a:r>
              <a:rPr lang="en-US" altLang="en-US" sz="3200" dirty="0"/>
              <a:t>Practical</a:t>
            </a:r>
          </a:p>
          <a:p>
            <a:pPr>
              <a:lnSpc>
                <a:spcPct val="80000"/>
              </a:lnSpc>
            </a:pPr>
            <a:r>
              <a:rPr lang="en-US" altLang="en-US" sz="3200" dirty="0"/>
              <a:t>Instructional</a:t>
            </a:r>
          </a:p>
        </p:txBody>
      </p:sp>
    </p:spTree>
    <p:extLst>
      <p:ext uri="{BB962C8B-B14F-4D97-AF65-F5344CB8AC3E}">
        <p14:creationId xmlns:p14="http://schemas.microsoft.com/office/powerpoint/2010/main" val="406628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4">
            <a:extLst>
              <a:ext uri="{FF2B5EF4-FFF2-40B4-BE49-F238E27FC236}">
                <a16:creationId xmlns:a16="http://schemas.microsoft.com/office/drawing/2014/main" id="{0F2766B0-EF7C-49AF-A3F1-6D42E3141DBE}"/>
              </a:ext>
            </a:extLst>
          </p:cNvPr>
          <p:cNvSpPr>
            <a:spLocks noGrp="1" noChangeArrowheads="1"/>
          </p:cNvSpPr>
          <p:nvPr>
            <p:ph type="title"/>
          </p:nvPr>
        </p:nvSpPr>
        <p:spPr>
          <a:xfrm>
            <a:off x="409962" y="27122"/>
            <a:ext cx="8229600" cy="1143000"/>
          </a:xfrm>
        </p:spPr>
        <p:txBody>
          <a:bodyPr/>
          <a:lstStyle/>
          <a:p>
            <a:pPr>
              <a:lnSpc>
                <a:spcPct val="80000"/>
              </a:lnSpc>
            </a:pPr>
            <a:r>
              <a:rPr lang="en-US" altLang="en-US" dirty="0"/>
              <a:t>Useful Information?</a:t>
            </a:r>
          </a:p>
        </p:txBody>
      </p:sp>
      <p:sp>
        <p:nvSpPr>
          <p:cNvPr id="18" name="Rectangle 54">
            <a:extLst>
              <a:ext uri="{FF2B5EF4-FFF2-40B4-BE49-F238E27FC236}">
                <a16:creationId xmlns:a16="http://schemas.microsoft.com/office/drawing/2014/main" id="{2EEFA7F8-DA2B-4CFC-8A1A-33E8AD9A93B1}"/>
              </a:ext>
            </a:extLst>
          </p:cNvPr>
          <p:cNvSpPr txBox="1">
            <a:spLocks noChangeArrowheads="1"/>
          </p:cNvSpPr>
          <p:nvPr/>
        </p:nvSpPr>
        <p:spPr>
          <a:xfrm>
            <a:off x="139485" y="3429000"/>
            <a:ext cx="900451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endParaRPr lang="en-US" altLang="en-US" sz="3200" dirty="0"/>
          </a:p>
          <a:p>
            <a:pPr>
              <a:lnSpc>
                <a:spcPct val="80000"/>
              </a:lnSpc>
            </a:pPr>
            <a:r>
              <a:rPr lang="en-US" altLang="en-US" sz="3200" dirty="0"/>
              <a:t>The cell is full of prescriptive information:</a:t>
            </a:r>
          </a:p>
          <a:p>
            <a:pPr algn="l">
              <a:lnSpc>
                <a:spcPct val="80000"/>
              </a:lnSpc>
            </a:pPr>
            <a:endParaRPr lang="en-US" altLang="en-US" sz="3200" dirty="0"/>
          </a:p>
          <a:p>
            <a:pPr algn="l">
              <a:lnSpc>
                <a:spcPct val="80000"/>
              </a:lnSpc>
            </a:pPr>
            <a:r>
              <a:rPr lang="en-US" altLang="en-US" sz="3200" dirty="0"/>
              <a:t>DNA, RNA, proteins and other cellular molecules execute cellular action resulting in meaningful and functional output:</a:t>
            </a:r>
          </a:p>
          <a:p>
            <a:pPr algn="l">
              <a:lnSpc>
                <a:spcPct val="80000"/>
              </a:lnSpc>
            </a:pPr>
            <a:endParaRPr lang="en-US" altLang="en-US" sz="3200" dirty="0"/>
          </a:p>
          <a:p>
            <a:pPr algn="l">
              <a:lnSpc>
                <a:spcPct val="80000"/>
              </a:lnSpc>
            </a:pPr>
            <a:r>
              <a:rPr lang="en-US" altLang="en-US" sz="3200" dirty="0"/>
              <a:t>Transportation</a:t>
            </a:r>
          </a:p>
          <a:p>
            <a:pPr algn="l">
              <a:lnSpc>
                <a:spcPct val="80000"/>
              </a:lnSpc>
            </a:pPr>
            <a:r>
              <a:rPr lang="en-US" altLang="en-US" sz="3200" dirty="0"/>
              <a:t>Structural work</a:t>
            </a:r>
          </a:p>
          <a:p>
            <a:pPr algn="l">
              <a:lnSpc>
                <a:spcPct val="80000"/>
              </a:lnSpc>
            </a:pPr>
            <a:r>
              <a:rPr lang="en-US" altLang="en-US" sz="3200" dirty="0"/>
              <a:t>Complex metabolism</a:t>
            </a:r>
          </a:p>
          <a:p>
            <a:pPr algn="l">
              <a:lnSpc>
                <a:spcPct val="80000"/>
              </a:lnSpc>
            </a:pPr>
            <a:r>
              <a:rPr lang="en-US" altLang="en-US" sz="3200" dirty="0"/>
              <a:t>Enzymatic action</a:t>
            </a:r>
          </a:p>
          <a:p>
            <a:pPr algn="l">
              <a:lnSpc>
                <a:spcPct val="80000"/>
              </a:lnSpc>
            </a:pPr>
            <a:r>
              <a:rPr lang="en-US" altLang="en-US" sz="3200" dirty="0"/>
              <a:t>Repair</a:t>
            </a:r>
          </a:p>
          <a:p>
            <a:pPr algn="l">
              <a:lnSpc>
                <a:spcPct val="80000"/>
              </a:lnSpc>
            </a:pPr>
            <a:r>
              <a:rPr lang="en-US" altLang="en-US" sz="3200" dirty="0"/>
              <a:t>Replication</a:t>
            </a:r>
          </a:p>
          <a:p>
            <a:pPr algn="l">
              <a:lnSpc>
                <a:spcPct val="80000"/>
              </a:lnSpc>
            </a:pPr>
            <a:r>
              <a:rPr lang="en-US" altLang="en-US" sz="3200" dirty="0"/>
              <a:t>Waste management</a:t>
            </a:r>
          </a:p>
          <a:p>
            <a:pPr algn="l">
              <a:lnSpc>
                <a:spcPct val="80000"/>
              </a:lnSpc>
            </a:pPr>
            <a:r>
              <a:rPr lang="en-US" altLang="en-US" sz="3200" dirty="0"/>
              <a:t>Cellular excretion</a:t>
            </a:r>
          </a:p>
          <a:p>
            <a:pPr algn="l">
              <a:lnSpc>
                <a:spcPct val="80000"/>
              </a:lnSpc>
            </a:pPr>
            <a:r>
              <a:rPr lang="en-US" altLang="en-US" sz="3200" dirty="0"/>
              <a:t>Intra-cellular communication</a:t>
            </a:r>
          </a:p>
          <a:p>
            <a:pPr algn="l">
              <a:lnSpc>
                <a:spcPct val="80000"/>
              </a:lnSpc>
            </a:pPr>
            <a:endParaRPr lang="en-US" altLang="en-US" sz="3200" dirty="0"/>
          </a:p>
          <a:p>
            <a:pPr algn="l">
              <a:lnSpc>
                <a:spcPct val="80000"/>
              </a:lnSpc>
            </a:pPr>
            <a:endParaRPr lang="en-US" altLang="en-US" sz="3200" dirty="0"/>
          </a:p>
        </p:txBody>
      </p:sp>
      <p:pic>
        <p:nvPicPr>
          <p:cNvPr id="7" name="Picture 6">
            <a:extLst>
              <a:ext uri="{FF2B5EF4-FFF2-40B4-BE49-F238E27FC236}">
                <a16:creationId xmlns:a16="http://schemas.microsoft.com/office/drawing/2014/main" id="{72EA6B68-0467-4500-AE60-F9F9BF26B1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0858" y="2451477"/>
            <a:ext cx="5053176" cy="3823002"/>
          </a:xfrm>
          <a:prstGeom prst="rect">
            <a:avLst/>
          </a:prstGeom>
        </p:spPr>
      </p:pic>
    </p:spTree>
    <p:extLst>
      <p:ext uri="{BB962C8B-B14F-4D97-AF65-F5344CB8AC3E}">
        <p14:creationId xmlns:p14="http://schemas.microsoft.com/office/powerpoint/2010/main" val="634688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4">
            <a:extLst>
              <a:ext uri="{FF2B5EF4-FFF2-40B4-BE49-F238E27FC236}">
                <a16:creationId xmlns:a16="http://schemas.microsoft.com/office/drawing/2014/main" id="{0F2766B0-EF7C-49AF-A3F1-6D42E3141DBE}"/>
              </a:ext>
            </a:extLst>
          </p:cNvPr>
          <p:cNvSpPr>
            <a:spLocks noGrp="1" noChangeArrowheads="1"/>
          </p:cNvSpPr>
          <p:nvPr>
            <p:ph type="title"/>
          </p:nvPr>
        </p:nvSpPr>
        <p:spPr>
          <a:xfrm>
            <a:off x="409962" y="27122"/>
            <a:ext cx="8229600" cy="1143000"/>
          </a:xfrm>
        </p:spPr>
        <p:txBody>
          <a:bodyPr/>
          <a:lstStyle/>
          <a:p>
            <a:pPr>
              <a:lnSpc>
                <a:spcPct val="80000"/>
              </a:lnSpc>
            </a:pPr>
            <a:r>
              <a:rPr lang="en-US" altLang="en-US" dirty="0"/>
              <a:t>Cellular Software?</a:t>
            </a:r>
          </a:p>
        </p:txBody>
      </p:sp>
      <p:sp>
        <p:nvSpPr>
          <p:cNvPr id="18" name="Rectangle 54">
            <a:extLst>
              <a:ext uri="{FF2B5EF4-FFF2-40B4-BE49-F238E27FC236}">
                <a16:creationId xmlns:a16="http://schemas.microsoft.com/office/drawing/2014/main" id="{2EEFA7F8-DA2B-4CFC-8A1A-33E8AD9A93B1}"/>
              </a:ext>
            </a:extLst>
          </p:cNvPr>
          <p:cNvSpPr txBox="1">
            <a:spLocks noChangeArrowheads="1"/>
          </p:cNvSpPr>
          <p:nvPr/>
        </p:nvSpPr>
        <p:spPr>
          <a:xfrm>
            <a:off x="409962" y="1173996"/>
            <a:ext cx="900451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endParaRPr lang="en-US" altLang="en-US" sz="3200" dirty="0"/>
          </a:p>
          <a:p>
            <a:pPr algn="l">
              <a:lnSpc>
                <a:spcPct val="80000"/>
              </a:lnSpc>
            </a:pPr>
            <a:r>
              <a:rPr lang="en-US" altLang="en-US" sz="3200" dirty="0"/>
              <a:t>atoms/molecules                   Integrated information 					system</a:t>
            </a:r>
          </a:p>
        </p:txBody>
      </p:sp>
      <p:pic>
        <p:nvPicPr>
          <p:cNvPr id="3" name="Picture 2">
            <a:extLst>
              <a:ext uri="{FF2B5EF4-FFF2-40B4-BE49-F238E27FC236}">
                <a16:creationId xmlns:a16="http://schemas.microsoft.com/office/drawing/2014/main" id="{8BEC0869-263C-495A-ACB5-565F89ABE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0554" y="2725131"/>
            <a:ext cx="3348414" cy="2227882"/>
          </a:xfrm>
          <a:prstGeom prst="rect">
            <a:avLst/>
          </a:prstGeom>
        </p:spPr>
      </p:pic>
      <p:sp>
        <p:nvSpPr>
          <p:cNvPr id="5" name="Rectangle 54">
            <a:extLst>
              <a:ext uri="{FF2B5EF4-FFF2-40B4-BE49-F238E27FC236}">
                <a16:creationId xmlns:a16="http://schemas.microsoft.com/office/drawing/2014/main" id="{7A5E6B38-781F-48C7-833F-5581A4F8C724}"/>
              </a:ext>
            </a:extLst>
          </p:cNvPr>
          <p:cNvSpPr txBox="1">
            <a:spLocks noChangeArrowheads="1"/>
          </p:cNvSpPr>
          <p:nvPr/>
        </p:nvSpPr>
        <p:spPr>
          <a:xfrm>
            <a:off x="1847204" y="5361148"/>
            <a:ext cx="535511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3200" dirty="0"/>
              <a:t>WHERE DID IT COME FROM?</a:t>
            </a:r>
          </a:p>
          <a:p>
            <a:pPr algn="l">
              <a:lnSpc>
                <a:spcPct val="80000"/>
              </a:lnSpc>
            </a:pPr>
            <a:endParaRPr lang="en-US" altLang="en-US" sz="3200" dirty="0"/>
          </a:p>
          <a:p>
            <a:pPr algn="l">
              <a:lnSpc>
                <a:spcPct val="80000"/>
              </a:lnSpc>
            </a:pPr>
            <a:endParaRPr lang="en-US" altLang="en-US" sz="3200" dirty="0"/>
          </a:p>
        </p:txBody>
      </p:sp>
      <p:pic>
        <p:nvPicPr>
          <p:cNvPr id="4" name="Picture 3">
            <a:extLst>
              <a:ext uri="{FF2B5EF4-FFF2-40B4-BE49-F238E27FC236}">
                <a16:creationId xmlns:a16="http://schemas.microsoft.com/office/drawing/2014/main" id="{B58446FC-FEC2-46C9-A4EA-A7408E1E0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7448" y="1335316"/>
            <a:ext cx="977805" cy="977805"/>
          </a:xfrm>
          <a:prstGeom prst="rect">
            <a:avLst/>
          </a:prstGeom>
        </p:spPr>
      </p:pic>
    </p:spTree>
    <p:extLst>
      <p:ext uri="{BB962C8B-B14F-4D97-AF65-F5344CB8AC3E}">
        <p14:creationId xmlns:p14="http://schemas.microsoft.com/office/powerpoint/2010/main" val="73738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4">
            <a:extLst>
              <a:ext uri="{FF2B5EF4-FFF2-40B4-BE49-F238E27FC236}">
                <a16:creationId xmlns:a16="http://schemas.microsoft.com/office/drawing/2014/main" id="{0F2766B0-EF7C-49AF-A3F1-6D42E3141DBE}"/>
              </a:ext>
            </a:extLst>
          </p:cNvPr>
          <p:cNvSpPr>
            <a:spLocks noGrp="1" noChangeArrowheads="1"/>
          </p:cNvSpPr>
          <p:nvPr>
            <p:ph type="title"/>
          </p:nvPr>
        </p:nvSpPr>
        <p:spPr>
          <a:xfrm>
            <a:off x="409962" y="-267340"/>
            <a:ext cx="8229600" cy="1143000"/>
          </a:xfrm>
        </p:spPr>
        <p:txBody>
          <a:bodyPr/>
          <a:lstStyle/>
          <a:p>
            <a:pPr>
              <a:lnSpc>
                <a:spcPct val="80000"/>
              </a:lnSpc>
            </a:pPr>
            <a:r>
              <a:rPr lang="en-US" altLang="en-US" dirty="0"/>
              <a:t>Teleonomy!</a:t>
            </a:r>
          </a:p>
        </p:txBody>
      </p:sp>
      <p:sp>
        <p:nvSpPr>
          <p:cNvPr id="18" name="Rectangle 54">
            <a:extLst>
              <a:ext uri="{FF2B5EF4-FFF2-40B4-BE49-F238E27FC236}">
                <a16:creationId xmlns:a16="http://schemas.microsoft.com/office/drawing/2014/main" id="{2EEFA7F8-DA2B-4CFC-8A1A-33E8AD9A93B1}"/>
              </a:ext>
            </a:extLst>
          </p:cNvPr>
          <p:cNvSpPr txBox="1">
            <a:spLocks noChangeArrowheads="1"/>
          </p:cNvSpPr>
          <p:nvPr/>
        </p:nvSpPr>
        <p:spPr>
          <a:xfrm>
            <a:off x="139485" y="3042445"/>
            <a:ext cx="900451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endParaRPr lang="en-US" altLang="en-US" sz="3200" dirty="0"/>
          </a:p>
          <a:p>
            <a:pPr algn="l">
              <a:lnSpc>
                <a:spcPct val="80000"/>
              </a:lnSpc>
            </a:pPr>
            <a:r>
              <a:rPr lang="en-US" sz="3200" dirty="0"/>
              <a:t>Dr. Wilder-Smith says that </a:t>
            </a:r>
            <a:r>
              <a:rPr lang="en-US" sz="3200" u="sng" dirty="0"/>
              <a:t>Teleonomy</a:t>
            </a:r>
            <a:r>
              <a:rPr lang="en-US" sz="3200" dirty="0"/>
              <a:t> rides on the chemicals and chemical processes but does not arise from chemicals themselves or cellular information.</a:t>
            </a:r>
          </a:p>
          <a:p>
            <a:pPr algn="l">
              <a:lnSpc>
                <a:spcPct val="80000"/>
              </a:lnSpc>
            </a:pPr>
            <a:endParaRPr lang="en-US" sz="3200" dirty="0"/>
          </a:p>
          <a:p>
            <a:pPr algn="l">
              <a:lnSpc>
                <a:spcPct val="80000"/>
              </a:lnSpc>
            </a:pPr>
            <a:r>
              <a:rPr lang="en-US" sz="3200" dirty="0"/>
              <a:t>The term derives from two Greek words</a:t>
            </a:r>
          </a:p>
          <a:p>
            <a:pPr algn="l">
              <a:lnSpc>
                <a:spcPct val="80000"/>
              </a:lnSpc>
            </a:pPr>
            <a:r>
              <a:rPr lang="en-US" sz="3200" dirty="0" err="1"/>
              <a:t>τέλος</a:t>
            </a:r>
            <a:r>
              <a:rPr lang="en-US" sz="3200" dirty="0"/>
              <a:t> telos ("end, purpose")</a:t>
            </a:r>
          </a:p>
          <a:p>
            <a:pPr algn="l">
              <a:lnSpc>
                <a:spcPct val="80000"/>
              </a:lnSpc>
            </a:pPr>
            <a:r>
              <a:rPr lang="en-US" sz="3200" dirty="0" err="1"/>
              <a:t>νόμος</a:t>
            </a:r>
            <a:r>
              <a:rPr lang="en-US" sz="3200" dirty="0"/>
              <a:t> nomos ("law")</a:t>
            </a:r>
          </a:p>
          <a:p>
            <a:pPr algn="l">
              <a:lnSpc>
                <a:spcPct val="80000"/>
              </a:lnSpc>
            </a:pPr>
            <a:endParaRPr lang="en-US" sz="3200" dirty="0"/>
          </a:p>
          <a:p>
            <a:pPr algn="l">
              <a:lnSpc>
                <a:spcPct val="80000"/>
              </a:lnSpc>
            </a:pPr>
            <a:r>
              <a:rPr lang="en-US" sz="3200" dirty="0"/>
              <a:t>Means "end-directed" or "purpose-law".</a:t>
            </a:r>
          </a:p>
          <a:p>
            <a:pPr algn="l">
              <a:lnSpc>
                <a:spcPct val="80000"/>
              </a:lnSpc>
            </a:pPr>
            <a:endParaRPr lang="en-US" sz="3200" dirty="0"/>
          </a:p>
          <a:p>
            <a:pPr algn="l">
              <a:lnSpc>
                <a:spcPct val="80000"/>
              </a:lnSpc>
            </a:pPr>
            <a:r>
              <a:rPr lang="en-US" sz="3200" u="sng" dirty="0"/>
              <a:t>Teleonomy</a:t>
            </a:r>
            <a:r>
              <a:rPr lang="en-US" sz="3200" dirty="0"/>
              <a:t>: the ACTIVE operation program or “force” in living systems:</a:t>
            </a:r>
          </a:p>
          <a:p>
            <a:pPr algn="l">
              <a:lnSpc>
                <a:spcPct val="80000"/>
              </a:lnSpc>
            </a:pPr>
            <a:r>
              <a:rPr lang="en-US" sz="2800" dirty="0"/>
              <a:t>-not physical but is meta-physical </a:t>
            </a:r>
          </a:p>
          <a:p>
            <a:pPr algn="l">
              <a:lnSpc>
                <a:spcPct val="80000"/>
              </a:lnSpc>
            </a:pPr>
            <a:r>
              <a:rPr lang="en-US" sz="2800" dirty="0"/>
              <a:t>-programmatic or computational aspects of purpose </a:t>
            </a:r>
          </a:p>
          <a:p>
            <a:pPr algn="l">
              <a:lnSpc>
                <a:spcPct val="80000"/>
              </a:lnSpc>
            </a:pPr>
            <a:r>
              <a:rPr lang="en-US" sz="2800" dirty="0"/>
              <a:t>-the quality of purposefulness</a:t>
            </a:r>
          </a:p>
          <a:p>
            <a:pPr algn="l">
              <a:lnSpc>
                <a:spcPct val="80000"/>
              </a:lnSpc>
            </a:pPr>
            <a:r>
              <a:rPr lang="en-US" sz="2800" dirty="0"/>
              <a:t>-goal-directedness of structures</a:t>
            </a:r>
            <a:endParaRPr lang="en-US" altLang="en-US" sz="2800" dirty="0"/>
          </a:p>
        </p:txBody>
      </p:sp>
    </p:spTree>
    <p:extLst>
      <p:ext uri="{BB962C8B-B14F-4D97-AF65-F5344CB8AC3E}">
        <p14:creationId xmlns:p14="http://schemas.microsoft.com/office/powerpoint/2010/main" val="410195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12" end="1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4">
            <a:extLst>
              <a:ext uri="{FF2B5EF4-FFF2-40B4-BE49-F238E27FC236}">
                <a16:creationId xmlns:a16="http://schemas.microsoft.com/office/drawing/2014/main" id="{0F2766B0-EF7C-49AF-A3F1-6D42E3141DBE}"/>
              </a:ext>
            </a:extLst>
          </p:cNvPr>
          <p:cNvSpPr>
            <a:spLocks noGrp="1" noChangeArrowheads="1"/>
          </p:cNvSpPr>
          <p:nvPr>
            <p:ph type="title"/>
          </p:nvPr>
        </p:nvSpPr>
        <p:spPr>
          <a:xfrm>
            <a:off x="409962" y="-267340"/>
            <a:ext cx="8229600" cy="1143000"/>
          </a:xfrm>
        </p:spPr>
        <p:txBody>
          <a:bodyPr/>
          <a:lstStyle/>
          <a:p>
            <a:pPr>
              <a:lnSpc>
                <a:spcPct val="80000"/>
              </a:lnSpc>
            </a:pPr>
            <a:r>
              <a:rPr lang="en-US" altLang="en-US" dirty="0"/>
              <a:t>Teleonomy!</a:t>
            </a:r>
          </a:p>
        </p:txBody>
      </p:sp>
      <p:pic>
        <p:nvPicPr>
          <p:cNvPr id="4" name="Picture 3">
            <a:extLst>
              <a:ext uri="{FF2B5EF4-FFF2-40B4-BE49-F238E27FC236}">
                <a16:creationId xmlns:a16="http://schemas.microsoft.com/office/drawing/2014/main" id="{169641FA-87E9-49CE-977C-3DAFCC0BBE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7574" y="4659730"/>
            <a:ext cx="2968851" cy="1969337"/>
          </a:xfrm>
          <a:prstGeom prst="rect">
            <a:avLst/>
          </a:prstGeom>
        </p:spPr>
      </p:pic>
      <p:pic>
        <p:nvPicPr>
          <p:cNvPr id="6" name="Picture 5">
            <a:extLst>
              <a:ext uri="{FF2B5EF4-FFF2-40B4-BE49-F238E27FC236}">
                <a16:creationId xmlns:a16="http://schemas.microsoft.com/office/drawing/2014/main" id="{292A6722-91B2-46F0-8AFD-9A383702D1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0336" y="651438"/>
            <a:ext cx="2968851" cy="1907074"/>
          </a:xfrm>
          <a:prstGeom prst="rect">
            <a:avLst/>
          </a:prstGeom>
        </p:spPr>
      </p:pic>
      <p:sp>
        <p:nvSpPr>
          <p:cNvPr id="9" name="Title 4">
            <a:extLst>
              <a:ext uri="{FF2B5EF4-FFF2-40B4-BE49-F238E27FC236}">
                <a16:creationId xmlns:a16="http://schemas.microsoft.com/office/drawing/2014/main" id="{A817C99F-AEE1-4714-9118-FE758895534D}"/>
              </a:ext>
            </a:extLst>
          </p:cNvPr>
          <p:cNvSpPr txBox="1">
            <a:spLocks/>
          </p:cNvSpPr>
          <p:nvPr/>
        </p:nvSpPr>
        <p:spPr>
          <a:xfrm>
            <a:off x="3231499" y="2690105"/>
            <a:ext cx="2681000" cy="1142999"/>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dirty="0"/>
              <a:t>Same Chemicals</a:t>
            </a:r>
          </a:p>
          <a:p>
            <a:r>
              <a:rPr lang="en-US" sz="2400" dirty="0"/>
              <a:t>Same Available Energy</a:t>
            </a:r>
          </a:p>
          <a:p>
            <a:r>
              <a:rPr lang="en-US" sz="2400" dirty="0"/>
              <a:t>Same Information</a:t>
            </a:r>
          </a:p>
        </p:txBody>
      </p:sp>
      <p:cxnSp>
        <p:nvCxnSpPr>
          <p:cNvPr id="10" name="Straight Arrow Connector 9">
            <a:extLst>
              <a:ext uri="{FF2B5EF4-FFF2-40B4-BE49-F238E27FC236}">
                <a16:creationId xmlns:a16="http://schemas.microsoft.com/office/drawing/2014/main" id="{1AAB7C13-ECA5-48DA-9EC0-71CE3FD8F573}"/>
              </a:ext>
            </a:extLst>
          </p:cNvPr>
          <p:cNvCxnSpPr>
            <a:cxnSpLocks/>
            <a:endCxn id="4" idx="0"/>
          </p:cNvCxnSpPr>
          <p:nvPr/>
        </p:nvCxnSpPr>
        <p:spPr>
          <a:xfrm flipH="1">
            <a:off x="4572000" y="3833104"/>
            <a:ext cx="7418" cy="8266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itle 4">
            <a:extLst>
              <a:ext uri="{FF2B5EF4-FFF2-40B4-BE49-F238E27FC236}">
                <a16:creationId xmlns:a16="http://schemas.microsoft.com/office/drawing/2014/main" id="{BAABF535-FA6B-4D3D-862F-C950276D64CA}"/>
              </a:ext>
            </a:extLst>
          </p:cNvPr>
          <p:cNvSpPr txBox="1">
            <a:spLocks/>
          </p:cNvSpPr>
          <p:nvPr/>
        </p:nvSpPr>
        <p:spPr>
          <a:xfrm>
            <a:off x="4696194" y="4020030"/>
            <a:ext cx="1983576" cy="452773"/>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dirty="0"/>
              <a:t>Teleonomy Missing</a:t>
            </a:r>
          </a:p>
        </p:txBody>
      </p:sp>
    </p:spTree>
    <p:extLst>
      <p:ext uri="{BB962C8B-B14F-4D97-AF65-F5344CB8AC3E}">
        <p14:creationId xmlns:p14="http://schemas.microsoft.com/office/powerpoint/2010/main" val="4099382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4">
            <a:extLst>
              <a:ext uri="{FF2B5EF4-FFF2-40B4-BE49-F238E27FC236}">
                <a16:creationId xmlns:a16="http://schemas.microsoft.com/office/drawing/2014/main" id="{0F2766B0-EF7C-49AF-A3F1-6D42E3141DBE}"/>
              </a:ext>
            </a:extLst>
          </p:cNvPr>
          <p:cNvSpPr>
            <a:spLocks noGrp="1" noChangeArrowheads="1"/>
          </p:cNvSpPr>
          <p:nvPr>
            <p:ph type="title"/>
          </p:nvPr>
        </p:nvSpPr>
        <p:spPr>
          <a:xfrm>
            <a:off x="409962" y="27122"/>
            <a:ext cx="8229600" cy="1143000"/>
          </a:xfrm>
        </p:spPr>
        <p:txBody>
          <a:bodyPr/>
          <a:lstStyle/>
          <a:p>
            <a:pPr>
              <a:lnSpc>
                <a:spcPct val="80000"/>
              </a:lnSpc>
            </a:pPr>
            <a:r>
              <a:rPr lang="en-US" altLang="en-US" dirty="0"/>
              <a:t>The Cause and Effect World</a:t>
            </a:r>
          </a:p>
        </p:txBody>
      </p:sp>
      <p:sp>
        <p:nvSpPr>
          <p:cNvPr id="18" name="Rectangle 54">
            <a:extLst>
              <a:ext uri="{FF2B5EF4-FFF2-40B4-BE49-F238E27FC236}">
                <a16:creationId xmlns:a16="http://schemas.microsoft.com/office/drawing/2014/main" id="{2EEFA7F8-DA2B-4CFC-8A1A-33E8AD9A93B1}"/>
              </a:ext>
            </a:extLst>
          </p:cNvPr>
          <p:cNvSpPr txBox="1">
            <a:spLocks noChangeArrowheads="1"/>
          </p:cNvSpPr>
          <p:nvPr/>
        </p:nvSpPr>
        <p:spPr>
          <a:xfrm>
            <a:off x="247974" y="1170122"/>
            <a:ext cx="900451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endParaRPr lang="en-US" altLang="en-US" sz="3200" dirty="0"/>
          </a:p>
          <a:p>
            <a:pPr>
              <a:lnSpc>
                <a:spcPct val="80000"/>
              </a:lnSpc>
            </a:pPr>
            <a:r>
              <a:rPr lang="en-US" altLang="en-US" sz="3200" dirty="0"/>
              <a:t>Chemicals and information are still not enough!</a:t>
            </a:r>
          </a:p>
        </p:txBody>
      </p:sp>
      <p:sp>
        <p:nvSpPr>
          <p:cNvPr id="5" name="Rectangle 54">
            <a:extLst>
              <a:ext uri="{FF2B5EF4-FFF2-40B4-BE49-F238E27FC236}">
                <a16:creationId xmlns:a16="http://schemas.microsoft.com/office/drawing/2014/main" id="{7A5E6B38-781F-48C7-833F-5581A4F8C724}"/>
              </a:ext>
            </a:extLst>
          </p:cNvPr>
          <p:cNvSpPr txBox="1">
            <a:spLocks noChangeArrowheads="1"/>
          </p:cNvSpPr>
          <p:nvPr/>
        </p:nvSpPr>
        <p:spPr>
          <a:xfrm>
            <a:off x="123986" y="2508597"/>
            <a:ext cx="8849533"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endParaRPr lang="en-US" altLang="en-US" sz="3200" dirty="0"/>
          </a:p>
          <a:p>
            <a:pPr algn="l">
              <a:lnSpc>
                <a:spcPct val="80000"/>
              </a:lnSpc>
            </a:pPr>
            <a:r>
              <a:rPr lang="en-US" altLang="en-US" sz="3200" dirty="0"/>
              <a:t>If you wanted to raise corn as a business with a high quality yield, what is needed?</a:t>
            </a:r>
          </a:p>
          <a:p>
            <a:pPr algn="l">
              <a:lnSpc>
                <a:spcPct val="80000"/>
              </a:lnSpc>
            </a:pPr>
            <a:endParaRPr lang="en-US" altLang="en-US" sz="3200" dirty="0"/>
          </a:p>
        </p:txBody>
      </p:sp>
      <p:pic>
        <p:nvPicPr>
          <p:cNvPr id="4" name="Picture 3">
            <a:extLst>
              <a:ext uri="{FF2B5EF4-FFF2-40B4-BE49-F238E27FC236}">
                <a16:creationId xmlns:a16="http://schemas.microsoft.com/office/drawing/2014/main" id="{205AA970-3899-43D1-8EF7-23E1765C43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2911" y="3651597"/>
            <a:ext cx="4798178" cy="3179281"/>
          </a:xfrm>
          <a:prstGeom prst="rect">
            <a:avLst/>
          </a:prstGeom>
        </p:spPr>
      </p:pic>
    </p:spTree>
    <p:extLst>
      <p:ext uri="{BB962C8B-B14F-4D97-AF65-F5344CB8AC3E}">
        <p14:creationId xmlns:p14="http://schemas.microsoft.com/office/powerpoint/2010/main" val="253898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4">
            <a:extLst>
              <a:ext uri="{FF2B5EF4-FFF2-40B4-BE49-F238E27FC236}">
                <a16:creationId xmlns:a16="http://schemas.microsoft.com/office/drawing/2014/main" id="{0F2766B0-EF7C-49AF-A3F1-6D42E3141DBE}"/>
              </a:ext>
            </a:extLst>
          </p:cNvPr>
          <p:cNvSpPr>
            <a:spLocks noGrp="1" noChangeArrowheads="1"/>
          </p:cNvSpPr>
          <p:nvPr>
            <p:ph type="title"/>
          </p:nvPr>
        </p:nvSpPr>
        <p:spPr>
          <a:xfrm>
            <a:off x="409962" y="27122"/>
            <a:ext cx="8229600" cy="1143000"/>
          </a:xfrm>
        </p:spPr>
        <p:txBody>
          <a:bodyPr/>
          <a:lstStyle/>
          <a:p>
            <a:pPr>
              <a:lnSpc>
                <a:spcPct val="80000"/>
              </a:lnSpc>
            </a:pPr>
            <a:r>
              <a:rPr lang="en-US" altLang="en-US" dirty="0"/>
              <a:t>The Cause</a:t>
            </a:r>
          </a:p>
        </p:txBody>
      </p:sp>
      <p:sp>
        <p:nvSpPr>
          <p:cNvPr id="18" name="Rectangle 54">
            <a:extLst>
              <a:ext uri="{FF2B5EF4-FFF2-40B4-BE49-F238E27FC236}">
                <a16:creationId xmlns:a16="http://schemas.microsoft.com/office/drawing/2014/main" id="{2EEFA7F8-DA2B-4CFC-8A1A-33E8AD9A93B1}"/>
              </a:ext>
            </a:extLst>
          </p:cNvPr>
          <p:cNvSpPr txBox="1">
            <a:spLocks noChangeArrowheads="1"/>
          </p:cNvSpPr>
          <p:nvPr/>
        </p:nvSpPr>
        <p:spPr>
          <a:xfrm>
            <a:off x="247974" y="891824"/>
            <a:ext cx="900451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endParaRPr lang="en-US" altLang="en-US" sz="3200" dirty="0"/>
          </a:p>
          <a:p>
            <a:pPr algn="l">
              <a:lnSpc>
                <a:spcPct val="80000"/>
              </a:lnSpc>
            </a:pPr>
            <a:r>
              <a:rPr lang="en-US" altLang="en-US" sz="3200" dirty="0"/>
              <a:t>1. Farm land, seed, equipment, fertilizer, water, sun …</a:t>
            </a:r>
          </a:p>
          <a:p>
            <a:pPr algn="l">
              <a:lnSpc>
                <a:spcPct val="80000"/>
              </a:lnSpc>
            </a:pPr>
            <a:r>
              <a:rPr lang="en-US" altLang="en-US" sz="3200" dirty="0"/>
              <a:t>2. Knowledge of farming techniques and timing</a:t>
            </a:r>
          </a:p>
          <a:p>
            <a:pPr algn="l">
              <a:lnSpc>
                <a:spcPct val="80000"/>
              </a:lnSpc>
            </a:pPr>
            <a:r>
              <a:rPr lang="en-US" altLang="en-US" sz="3200" dirty="0"/>
              <a:t>3. A skilled farmer that actually executes the plan</a:t>
            </a:r>
          </a:p>
        </p:txBody>
      </p:sp>
      <p:sp>
        <p:nvSpPr>
          <p:cNvPr id="5" name="Rectangle 54">
            <a:extLst>
              <a:ext uri="{FF2B5EF4-FFF2-40B4-BE49-F238E27FC236}">
                <a16:creationId xmlns:a16="http://schemas.microsoft.com/office/drawing/2014/main" id="{7A5E6B38-781F-48C7-833F-5581A4F8C724}"/>
              </a:ext>
            </a:extLst>
          </p:cNvPr>
          <p:cNvSpPr txBox="1">
            <a:spLocks noChangeArrowheads="1"/>
          </p:cNvSpPr>
          <p:nvPr/>
        </p:nvSpPr>
        <p:spPr>
          <a:xfrm>
            <a:off x="409962" y="2857500"/>
            <a:ext cx="9252489"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endParaRPr lang="en-US" altLang="en-US" sz="3200" dirty="0"/>
          </a:p>
          <a:p>
            <a:pPr algn="l">
              <a:lnSpc>
                <a:spcPct val="80000"/>
              </a:lnSpc>
            </a:pPr>
            <a:endParaRPr lang="en-US" altLang="en-US" sz="3200" dirty="0"/>
          </a:p>
        </p:txBody>
      </p:sp>
      <p:pic>
        <p:nvPicPr>
          <p:cNvPr id="1026" name="Picture 2" descr="Image result for corn farmer">
            <a:extLst>
              <a:ext uri="{FF2B5EF4-FFF2-40B4-BE49-F238E27FC236}">
                <a16:creationId xmlns:a16="http://schemas.microsoft.com/office/drawing/2014/main" id="{5EBFE77A-349B-43EA-AE12-C4B3E7B1B8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72" y="2368238"/>
            <a:ext cx="4433790" cy="26536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39E83E1-462B-498B-955D-9B736240D7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3697" y="2368238"/>
            <a:ext cx="4407283" cy="2653681"/>
          </a:xfrm>
          <a:prstGeom prst="rect">
            <a:avLst/>
          </a:prstGeom>
        </p:spPr>
      </p:pic>
      <p:sp>
        <p:nvSpPr>
          <p:cNvPr id="11" name="Rectangle 54">
            <a:extLst>
              <a:ext uri="{FF2B5EF4-FFF2-40B4-BE49-F238E27FC236}">
                <a16:creationId xmlns:a16="http://schemas.microsoft.com/office/drawing/2014/main" id="{E1BE0565-CBAE-4C4A-9DEF-35835B0F5C9D}"/>
              </a:ext>
            </a:extLst>
          </p:cNvPr>
          <p:cNvSpPr txBox="1">
            <a:spLocks noChangeArrowheads="1"/>
          </p:cNvSpPr>
          <p:nvPr/>
        </p:nvSpPr>
        <p:spPr>
          <a:xfrm>
            <a:off x="193020" y="5021919"/>
            <a:ext cx="900451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endParaRPr lang="en-US" altLang="en-US" sz="3200" dirty="0"/>
          </a:p>
          <a:p>
            <a:pPr>
              <a:lnSpc>
                <a:spcPct val="80000"/>
              </a:lnSpc>
            </a:pPr>
            <a:endParaRPr lang="en-US" altLang="en-US" sz="3200" dirty="0"/>
          </a:p>
          <a:p>
            <a:pPr>
              <a:lnSpc>
                <a:spcPct val="80000"/>
              </a:lnSpc>
            </a:pPr>
            <a:r>
              <a:rPr lang="en-US" altLang="en-US" sz="3200" dirty="0"/>
              <a:t>The Farmer is outside the “stuff” needed and the knowledge required.</a:t>
            </a:r>
          </a:p>
          <a:p>
            <a:pPr>
              <a:lnSpc>
                <a:spcPct val="80000"/>
              </a:lnSpc>
            </a:pPr>
            <a:endParaRPr lang="en-US" altLang="en-US" sz="3200" dirty="0"/>
          </a:p>
          <a:p>
            <a:pPr>
              <a:lnSpc>
                <a:spcPct val="80000"/>
              </a:lnSpc>
            </a:pPr>
            <a:r>
              <a:rPr lang="en-US" altLang="en-US" sz="3200" u="sng" dirty="0"/>
              <a:t>He</a:t>
            </a:r>
            <a:r>
              <a:rPr lang="en-US" altLang="en-US" sz="3200" dirty="0"/>
              <a:t> uses the stuff to activate and implement the plan</a:t>
            </a:r>
          </a:p>
        </p:txBody>
      </p:sp>
    </p:spTree>
    <p:extLst>
      <p:ext uri="{BB962C8B-B14F-4D97-AF65-F5344CB8AC3E}">
        <p14:creationId xmlns:p14="http://schemas.microsoft.com/office/powerpoint/2010/main" val="325246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4">
            <a:extLst>
              <a:ext uri="{FF2B5EF4-FFF2-40B4-BE49-F238E27FC236}">
                <a16:creationId xmlns:a16="http://schemas.microsoft.com/office/drawing/2014/main" id="{0F2766B0-EF7C-49AF-A3F1-6D42E3141DBE}"/>
              </a:ext>
            </a:extLst>
          </p:cNvPr>
          <p:cNvSpPr>
            <a:spLocks noGrp="1" noChangeArrowheads="1"/>
          </p:cNvSpPr>
          <p:nvPr>
            <p:ph type="title"/>
          </p:nvPr>
        </p:nvSpPr>
        <p:spPr>
          <a:xfrm>
            <a:off x="409962" y="27122"/>
            <a:ext cx="8229600" cy="1143000"/>
          </a:xfrm>
        </p:spPr>
        <p:txBody>
          <a:bodyPr/>
          <a:lstStyle/>
          <a:p>
            <a:pPr>
              <a:lnSpc>
                <a:spcPct val="80000"/>
              </a:lnSpc>
            </a:pPr>
            <a:r>
              <a:rPr lang="en-US" altLang="en-US" dirty="0"/>
              <a:t>The Cause of Life</a:t>
            </a:r>
          </a:p>
        </p:txBody>
      </p:sp>
      <p:sp>
        <p:nvSpPr>
          <p:cNvPr id="18" name="Rectangle 54">
            <a:extLst>
              <a:ext uri="{FF2B5EF4-FFF2-40B4-BE49-F238E27FC236}">
                <a16:creationId xmlns:a16="http://schemas.microsoft.com/office/drawing/2014/main" id="{2EEFA7F8-DA2B-4CFC-8A1A-33E8AD9A93B1}"/>
              </a:ext>
            </a:extLst>
          </p:cNvPr>
          <p:cNvSpPr txBox="1">
            <a:spLocks noChangeArrowheads="1"/>
          </p:cNvSpPr>
          <p:nvPr/>
        </p:nvSpPr>
        <p:spPr>
          <a:xfrm>
            <a:off x="533948" y="1881023"/>
            <a:ext cx="900451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endParaRPr lang="en-US" altLang="en-US" sz="3200" dirty="0"/>
          </a:p>
          <a:p>
            <a:pPr algn="l">
              <a:lnSpc>
                <a:spcPct val="80000"/>
              </a:lnSpc>
            </a:pPr>
            <a:r>
              <a:rPr lang="en-US" altLang="en-US" sz="3200" dirty="0"/>
              <a:t>1. </a:t>
            </a:r>
            <a:r>
              <a:rPr lang="en-US" altLang="en-US" sz="3200" u="sng" dirty="0"/>
              <a:t>The “Stuff”</a:t>
            </a:r>
            <a:r>
              <a:rPr lang="en-US" altLang="en-US" sz="3200" dirty="0"/>
              <a:t>: Atoms, molecules, laws, energy …</a:t>
            </a:r>
          </a:p>
          <a:p>
            <a:pPr algn="l">
              <a:lnSpc>
                <a:spcPct val="80000"/>
              </a:lnSpc>
            </a:pPr>
            <a:r>
              <a:rPr lang="en-US" altLang="en-US" sz="3200" dirty="0"/>
              <a:t>2. </a:t>
            </a:r>
            <a:r>
              <a:rPr lang="en-US" altLang="en-US" sz="3200" u="sng" dirty="0"/>
              <a:t>Information</a:t>
            </a:r>
            <a:r>
              <a:rPr lang="en-US" altLang="en-US" sz="3200" dirty="0"/>
              <a:t>: The DNA code </a:t>
            </a:r>
          </a:p>
          <a:p>
            <a:pPr algn="l">
              <a:lnSpc>
                <a:spcPct val="80000"/>
              </a:lnSpc>
            </a:pPr>
            <a:r>
              <a:rPr lang="en-US" altLang="en-US" sz="3200" dirty="0"/>
              <a:t>3. A skilled source that actually executes the plan</a:t>
            </a:r>
          </a:p>
          <a:p>
            <a:pPr algn="l">
              <a:lnSpc>
                <a:spcPct val="80000"/>
              </a:lnSpc>
            </a:pPr>
            <a:endParaRPr lang="en-US" altLang="en-US" sz="3200" dirty="0"/>
          </a:p>
        </p:txBody>
      </p:sp>
      <p:sp>
        <p:nvSpPr>
          <p:cNvPr id="5" name="Rectangle 54">
            <a:extLst>
              <a:ext uri="{FF2B5EF4-FFF2-40B4-BE49-F238E27FC236}">
                <a16:creationId xmlns:a16="http://schemas.microsoft.com/office/drawing/2014/main" id="{7A5E6B38-781F-48C7-833F-5581A4F8C724}"/>
              </a:ext>
            </a:extLst>
          </p:cNvPr>
          <p:cNvSpPr txBox="1">
            <a:spLocks noChangeArrowheads="1"/>
          </p:cNvSpPr>
          <p:nvPr/>
        </p:nvSpPr>
        <p:spPr>
          <a:xfrm>
            <a:off x="409962" y="2857500"/>
            <a:ext cx="9252489"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endParaRPr lang="en-US" altLang="en-US" sz="3200" dirty="0"/>
          </a:p>
          <a:p>
            <a:pPr algn="l">
              <a:lnSpc>
                <a:spcPct val="80000"/>
              </a:lnSpc>
            </a:pPr>
            <a:endParaRPr lang="en-US" altLang="en-US" sz="3200" dirty="0"/>
          </a:p>
        </p:txBody>
      </p:sp>
      <p:sp>
        <p:nvSpPr>
          <p:cNvPr id="6" name="Rectangle 54">
            <a:extLst>
              <a:ext uri="{FF2B5EF4-FFF2-40B4-BE49-F238E27FC236}">
                <a16:creationId xmlns:a16="http://schemas.microsoft.com/office/drawing/2014/main" id="{EEE8FF92-8607-478A-B232-50EDEC048CE7}"/>
              </a:ext>
            </a:extLst>
          </p:cNvPr>
          <p:cNvSpPr txBox="1">
            <a:spLocks noChangeArrowheads="1"/>
          </p:cNvSpPr>
          <p:nvPr/>
        </p:nvSpPr>
        <p:spPr>
          <a:xfrm>
            <a:off x="409962" y="4139901"/>
            <a:ext cx="900451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endParaRPr lang="en-US" altLang="en-US" sz="3200" dirty="0"/>
          </a:p>
          <a:p>
            <a:pPr algn="l">
              <a:lnSpc>
                <a:spcPct val="80000"/>
              </a:lnSpc>
            </a:pPr>
            <a:endParaRPr lang="en-US" altLang="en-US" sz="3200" dirty="0"/>
          </a:p>
          <a:p>
            <a:pPr>
              <a:lnSpc>
                <a:spcPct val="80000"/>
              </a:lnSpc>
            </a:pPr>
            <a:r>
              <a:rPr lang="en-US" altLang="en-US" sz="3200" dirty="0"/>
              <a:t>WHAT OR WHO IS THAT SKILLED SOURCE?</a:t>
            </a:r>
          </a:p>
          <a:p>
            <a:pPr algn="l">
              <a:lnSpc>
                <a:spcPct val="80000"/>
              </a:lnSpc>
            </a:pPr>
            <a:endParaRPr lang="en-US" altLang="en-US" sz="3200" dirty="0"/>
          </a:p>
        </p:txBody>
      </p:sp>
    </p:spTree>
    <p:extLst>
      <p:ext uri="{BB962C8B-B14F-4D97-AF65-F5344CB8AC3E}">
        <p14:creationId xmlns:p14="http://schemas.microsoft.com/office/powerpoint/2010/main" val="2242762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1735" y="61992"/>
            <a:ext cx="8880529" cy="2585323"/>
          </a:xfrm>
          <a:prstGeom prst="rect">
            <a:avLst/>
          </a:prstGeom>
          <a:effectLst>
            <a:outerShdw blurRad="63500" dist="508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wrap="square" lIns="91440" tIns="45720" rIns="91440" bIns="45720">
            <a:spAutoFit/>
          </a:bodyPr>
          <a:lstStyle/>
          <a:p>
            <a:pPr algn="ct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Science is great at finding out how things work, but </a:t>
            </a:r>
            <a:r>
              <a:rPr lang="en-US" sz="5400" u="sng" dirty="0">
                <a:ln w="18415" cmpd="sng">
                  <a:solidFill>
                    <a:srgbClr val="FFFFFF"/>
                  </a:solidFill>
                  <a:prstDash val="solid"/>
                </a:ln>
                <a:solidFill>
                  <a:srgbClr val="FFFFFF"/>
                </a:solidFill>
                <a:effectLst>
                  <a:outerShdw blurRad="63500" dir="3600000" algn="tl" rotWithShape="0">
                    <a:srgbClr val="000000">
                      <a:alpha val="70000"/>
                    </a:srgbClr>
                  </a:outerShdw>
                </a:effectLst>
              </a:rPr>
              <a:t>not</a:t>
            </a: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 good at finding out it started!</a:t>
            </a:r>
          </a:p>
        </p:txBody>
      </p:sp>
      <p:pic>
        <p:nvPicPr>
          <p:cNvPr id="3" name="Picture 2">
            <a:extLst>
              <a:ext uri="{FF2B5EF4-FFF2-40B4-BE49-F238E27FC236}">
                <a16:creationId xmlns:a16="http://schemas.microsoft.com/office/drawing/2014/main" id="{C2B5900B-AADF-400F-8729-1AF96D1FBE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0792" y="2774197"/>
            <a:ext cx="5362414" cy="4021811"/>
          </a:xfrm>
          <a:prstGeom prst="rect">
            <a:avLst/>
          </a:prstGeom>
        </p:spPr>
      </p:pic>
    </p:spTree>
    <p:extLst>
      <p:ext uri="{BB962C8B-B14F-4D97-AF65-F5344CB8AC3E}">
        <p14:creationId xmlns:p14="http://schemas.microsoft.com/office/powerpoint/2010/main" val="1083100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4">
            <a:extLst>
              <a:ext uri="{FF2B5EF4-FFF2-40B4-BE49-F238E27FC236}">
                <a16:creationId xmlns:a16="http://schemas.microsoft.com/office/drawing/2014/main" id="{0F2766B0-EF7C-49AF-A3F1-6D42E3141DBE}"/>
              </a:ext>
            </a:extLst>
          </p:cNvPr>
          <p:cNvSpPr>
            <a:spLocks noGrp="1" noChangeArrowheads="1"/>
          </p:cNvSpPr>
          <p:nvPr>
            <p:ph type="title"/>
          </p:nvPr>
        </p:nvSpPr>
        <p:spPr>
          <a:xfrm>
            <a:off x="409962" y="27122"/>
            <a:ext cx="8229600" cy="1143000"/>
          </a:xfrm>
        </p:spPr>
        <p:txBody>
          <a:bodyPr/>
          <a:lstStyle/>
          <a:p>
            <a:pPr>
              <a:lnSpc>
                <a:spcPct val="80000"/>
              </a:lnSpc>
            </a:pPr>
            <a:r>
              <a:rPr lang="en-US" altLang="en-US" dirty="0"/>
              <a:t>“The Force Be With You”</a:t>
            </a:r>
          </a:p>
        </p:txBody>
      </p:sp>
      <p:sp>
        <p:nvSpPr>
          <p:cNvPr id="18" name="Rectangle 54">
            <a:extLst>
              <a:ext uri="{FF2B5EF4-FFF2-40B4-BE49-F238E27FC236}">
                <a16:creationId xmlns:a16="http://schemas.microsoft.com/office/drawing/2014/main" id="{2EEFA7F8-DA2B-4CFC-8A1A-33E8AD9A93B1}"/>
              </a:ext>
            </a:extLst>
          </p:cNvPr>
          <p:cNvSpPr txBox="1">
            <a:spLocks noChangeArrowheads="1"/>
          </p:cNvSpPr>
          <p:nvPr/>
        </p:nvSpPr>
        <p:spPr>
          <a:xfrm>
            <a:off x="301473" y="2719953"/>
            <a:ext cx="900451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endParaRPr lang="en-US" altLang="en-US" sz="3200" dirty="0"/>
          </a:p>
          <a:p>
            <a:pPr algn="l">
              <a:lnSpc>
                <a:spcPct val="80000"/>
              </a:lnSpc>
            </a:pPr>
            <a:r>
              <a:rPr lang="en-US" altLang="en-US" sz="3200" dirty="0"/>
              <a:t>When the planet </a:t>
            </a:r>
            <a:r>
              <a:rPr lang="en-US" altLang="en-US" sz="3200" dirty="0" err="1"/>
              <a:t>Alderaan</a:t>
            </a:r>
            <a:r>
              <a:rPr lang="en-US" altLang="en-US" sz="3200" dirty="0"/>
              <a:t> was destroyed by the Death Star, </a:t>
            </a:r>
            <a:r>
              <a:rPr lang="en-US" altLang="en-US" sz="3200" dirty="0" err="1"/>
              <a:t>Obiwan</a:t>
            </a:r>
            <a:r>
              <a:rPr lang="en-US" altLang="en-US" sz="3200" dirty="0"/>
              <a:t> felt a “disturbance in the force”.</a:t>
            </a:r>
          </a:p>
        </p:txBody>
      </p:sp>
      <p:sp>
        <p:nvSpPr>
          <p:cNvPr id="5" name="Rectangle 54">
            <a:extLst>
              <a:ext uri="{FF2B5EF4-FFF2-40B4-BE49-F238E27FC236}">
                <a16:creationId xmlns:a16="http://schemas.microsoft.com/office/drawing/2014/main" id="{7A5E6B38-781F-48C7-833F-5581A4F8C724}"/>
              </a:ext>
            </a:extLst>
          </p:cNvPr>
          <p:cNvSpPr txBox="1">
            <a:spLocks noChangeArrowheads="1"/>
          </p:cNvSpPr>
          <p:nvPr/>
        </p:nvSpPr>
        <p:spPr>
          <a:xfrm>
            <a:off x="409962" y="2857500"/>
            <a:ext cx="9252489"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endParaRPr lang="en-US" altLang="en-US" sz="3200" dirty="0"/>
          </a:p>
          <a:p>
            <a:pPr algn="l">
              <a:lnSpc>
                <a:spcPct val="80000"/>
              </a:lnSpc>
            </a:pPr>
            <a:endParaRPr lang="en-US" altLang="en-US" sz="3200" dirty="0"/>
          </a:p>
        </p:txBody>
      </p:sp>
      <p:pic>
        <p:nvPicPr>
          <p:cNvPr id="3" name="Picture 2">
            <a:extLst>
              <a:ext uri="{FF2B5EF4-FFF2-40B4-BE49-F238E27FC236}">
                <a16:creationId xmlns:a16="http://schemas.microsoft.com/office/drawing/2014/main" id="{52CE22BB-E4E9-4BC1-B77A-DACAFE5E8C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0015" y="1170122"/>
            <a:ext cx="1314450" cy="1666875"/>
          </a:xfrm>
          <a:prstGeom prst="rect">
            <a:avLst/>
          </a:prstGeom>
        </p:spPr>
      </p:pic>
      <p:pic>
        <p:nvPicPr>
          <p:cNvPr id="6" name="Picture 5">
            <a:extLst>
              <a:ext uri="{FF2B5EF4-FFF2-40B4-BE49-F238E27FC236}">
                <a16:creationId xmlns:a16="http://schemas.microsoft.com/office/drawing/2014/main" id="{805045CD-E967-4E0B-A223-ED946F510C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2639" y="4175683"/>
            <a:ext cx="3958721" cy="2474201"/>
          </a:xfrm>
          <a:prstGeom prst="rect">
            <a:avLst/>
          </a:prstGeom>
        </p:spPr>
      </p:pic>
    </p:spTree>
    <p:extLst>
      <p:ext uri="{BB962C8B-B14F-4D97-AF65-F5344CB8AC3E}">
        <p14:creationId xmlns:p14="http://schemas.microsoft.com/office/powerpoint/2010/main" val="3962270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4">
            <a:extLst>
              <a:ext uri="{FF2B5EF4-FFF2-40B4-BE49-F238E27FC236}">
                <a16:creationId xmlns:a16="http://schemas.microsoft.com/office/drawing/2014/main" id="{0F2766B0-EF7C-49AF-A3F1-6D42E3141DBE}"/>
              </a:ext>
            </a:extLst>
          </p:cNvPr>
          <p:cNvSpPr>
            <a:spLocks noGrp="1" noChangeArrowheads="1"/>
          </p:cNvSpPr>
          <p:nvPr>
            <p:ph type="title"/>
          </p:nvPr>
        </p:nvSpPr>
        <p:spPr>
          <a:xfrm>
            <a:off x="409962" y="27122"/>
            <a:ext cx="8229600" cy="1143000"/>
          </a:xfrm>
        </p:spPr>
        <p:txBody>
          <a:bodyPr/>
          <a:lstStyle/>
          <a:p>
            <a:pPr>
              <a:lnSpc>
                <a:spcPct val="80000"/>
              </a:lnSpc>
            </a:pPr>
            <a:r>
              <a:rPr lang="en-US" altLang="en-US" dirty="0"/>
              <a:t>“The Real Source of Life”</a:t>
            </a:r>
          </a:p>
        </p:txBody>
      </p:sp>
      <p:sp>
        <p:nvSpPr>
          <p:cNvPr id="18" name="Rectangle 54">
            <a:extLst>
              <a:ext uri="{FF2B5EF4-FFF2-40B4-BE49-F238E27FC236}">
                <a16:creationId xmlns:a16="http://schemas.microsoft.com/office/drawing/2014/main" id="{2EEFA7F8-DA2B-4CFC-8A1A-33E8AD9A93B1}"/>
              </a:ext>
            </a:extLst>
          </p:cNvPr>
          <p:cNvSpPr txBox="1">
            <a:spLocks noChangeArrowheads="1"/>
          </p:cNvSpPr>
          <p:nvPr/>
        </p:nvSpPr>
        <p:spPr>
          <a:xfrm>
            <a:off x="139485" y="2503622"/>
            <a:ext cx="900451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endParaRPr lang="en-US" altLang="en-US" sz="3200" dirty="0"/>
          </a:p>
          <a:p>
            <a:pPr algn="l">
              <a:lnSpc>
                <a:spcPct val="80000"/>
              </a:lnSpc>
            </a:pPr>
            <a:r>
              <a:rPr lang="en-US" altLang="en-US" sz="3200" dirty="0"/>
              <a:t>“Then the LORD formed man of the dust and </a:t>
            </a:r>
            <a:r>
              <a:rPr lang="en-US" altLang="en-US" sz="3200" u="sng" dirty="0"/>
              <a:t>breathed</a:t>
            </a:r>
            <a:r>
              <a:rPr lang="en-US" altLang="en-US" sz="3200" dirty="0"/>
              <a:t> into his nostrils the breath of life.” Gen 2:7</a:t>
            </a:r>
          </a:p>
          <a:p>
            <a:pPr algn="l">
              <a:lnSpc>
                <a:spcPct val="80000"/>
              </a:lnSpc>
            </a:pPr>
            <a:endParaRPr lang="en-US" altLang="en-US" sz="3200" dirty="0"/>
          </a:p>
          <a:p>
            <a:pPr algn="l">
              <a:lnSpc>
                <a:spcPct val="80000"/>
              </a:lnSpc>
            </a:pPr>
            <a:r>
              <a:rPr lang="en-US" altLang="en-US" sz="3200" dirty="0"/>
              <a:t>“As you do not know how the spirit comes to the bones in the womb, so you do not know the works of God who makes everything.” Eccl 11:5</a:t>
            </a:r>
          </a:p>
          <a:p>
            <a:pPr algn="l">
              <a:lnSpc>
                <a:spcPct val="80000"/>
              </a:lnSpc>
            </a:pPr>
            <a:endParaRPr lang="en-US" altLang="en-US" sz="3200" dirty="0"/>
          </a:p>
          <a:p>
            <a:pPr algn="l">
              <a:lnSpc>
                <a:spcPct val="80000"/>
              </a:lnSpc>
            </a:pPr>
            <a:r>
              <a:rPr lang="en-US" altLang="en-US" sz="3200" dirty="0"/>
              <a:t>“He is before all things and in Him, all things hold together.” Col 1:17</a:t>
            </a:r>
          </a:p>
          <a:p>
            <a:pPr algn="l">
              <a:lnSpc>
                <a:spcPct val="80000"/>
              </a:lnSpc>
            </a:pPr>
            <a:endParaRPr lang="en-US" altLang="en-US" sz="3200" dirty="0"/>
          </a:p>
          <a:p>
            <a:pPr algn="l">
              <a:lnSpc>
                <a:spcPct val="80000"/>
              </a:lnSpc>
            </a:pPr>
            <a:r>
              <a:rPr lang="en-US" altLang="en-US" sz="3200" dirty="0"/>
              <a:t>“…upholding the universe by His word of power.” Heb 1:3</a:t>
            </a:r>
          </a:p>
        </p:txBody>
      </p:sp>
      <p:sp>
        <p:nvSpPr>
          <p:cNvPr id="5" name="Rectangle 54">
            <a:extLst>
              <a:ext uri="{FF2B5EF4-FFF2-40B4-BE49-F238E27FC236}">
                <a16:creationId xmlns:a16="http://schemas.microsoft.com/office/drawing/2014/main" id="{7A5E6B38-781F-48C7-833F-5581A4F8C724}"/>
              </a:ext>
            </a:extLst>
          </p:cNvPr>
          <p:cNvSpPr txBox="1">
            <a:spLocks noChangeArrowheads="1"/>
          </p:cNvSpPr>
          <p:nvPr/>
        </p:nvSpPr>
        <p:spPr>
          <a:xfrm>
            <a:off x="409962" y="2857500"/>
            <a:ext cx="9252489"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endParaRPr lang="en-US" altLang="en-US" sz="3200" dirty="0"/>
          </a:p>
          <a:p>
            <a:pPr algn="l">
              <a:lnSpc>
                <a:spcPct val="80000"/>
              </a:lnSpc>
            </a:pPr>
            <a:endParaRPr lang="en-US" altLang="en-US" sz="3200" dirty="0"/>
          </a:p>
        </p:txBody>
      </p:sp>
      <p:pic>
        <p:nvPicPr>
          <p:cNvPr id="10" name="Picture 9">
            <a:extLst>
              <a:ext uri="{FF2B5EF4-FFF2-40B4-BE49-F238E27FC236}">
                <a16:creationId xmlns:a16="http://schemas.microsoft.com/office/drawing/2014/main" id="{71064593-EC61-430E-ADDA-6A9C944221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4067" y="5285504"/>
            <a:ext cx="4381390" cy="1545374"/>
          </a:xfrm>
          <a:prstGeom prst="rect">
            <a:avLst/>
          </a:prstGeom>
        </p:spPr>
      </p:pic>
    </p:spTree>
    <p:extLst>
      <p:ext uri="{BB962C8B-B14F-4D97-AF65-F5344CB8AC3E}">
        <p14:creationId xmlns:p14="http://schemas.microsoft.com/office/powerpoint/2010/main" val="352033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4">
            <a:extLst>
              <a:ext uri="{FF2B5EF4-FFF2-40B4-BE49-F238E27FC236}">
                <a16:creationId xmlns:a16="http://schemas.microsoft.com/office/drawing/2014/main" id="{0F2766B0-EF7C-49AF-A3F1-6D42E3141DBE}"/>
              </a:ext>
            </a:extLst>
          </p:cNvPr>
          <p:cNvSpPr>
            <a:spLocks noGrp="1" noChangeArrowheads="1"/>
          </p:cNvSpPr>
          <p:nvPr>
            <p:ph type="title"/>
          </p:nvPr>
        </p:nvSpPr>
        <p:spPr>
          <a:xfrm>
            <a:off x="409962" y="27122"/>
            <a:ext cx="8229600" cy="1143000"/>
          </a:xfrm>
        </p:spPr>
        <p:txBody>
          <a:bodyPr/>
          <a:lstStyle/>
          <a:p>
            <a:pPr>
              <a:lnSpc>
                <a:spcPct val="80000"/>
              </a:lnSpc>
            </a:pPr>
            <a:r>
              <a:rPr lang="en-US" altLang="en-US" dirty="0"/>
              <a:t>Effect on the Evolutionary Model?</a:t>
            </a:r>
          </a:p>
        </p:txBody>
      </p:sp>
      <p:sp>
        <p:nvSpPr>
          <p:cNvPr id="18" name="Rectangle 54">
            <a:extLst>
              <a:ext uri="{FF2B5EF4-FFF2-40B4-BE49-F238E27FC236}">
                <a16:creationId xmlns:a16="http://schemas.microsoft.com/office/drawing/2014/main" id="{2EEFA7F8-DA2B-4CFC-8A1A-33E8AD9A93B1}"/>
              </a:ext>
            </a:extLst>
          </p:cNvPr>
          <p:cNvSpPr txBox="1">
            <a:spLocks noChangeArrowheads="1"/>
          </p:cNvSpPr>
          <p:nvPr/>
        </p:nvSpPr>
        <p:spPr>
          <a:xfrm>
            <a:off x="247974" y="1960010"/>
            <a:ext cx="900451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endParaRPr lang="en-US" altLang="en-US" sz="3200" dirty="0"/>
          </a:p>
          <a:p>
            <a:pPr algn="l">
              <a:lnSpc>
                <a:spcPct val="80000"/>
              </a:lnSpc>
            </a:pPr>
            <a:endParaRPr lang="en-US" altLang="en-US" sz="3200" dirty="0"/>
          </a:p>
          <a:p>
            <a:pPr algn="l">
              <a:lnSpc>
                <a:spcPct val="80000"/>
              </a:lnSpc>
            </a:pPr>
            <a:r>
              <a:rPr lang="en-US" altLang="en-US" sz="3200" dirty="0"/>
              <a:t>1. There is serious issues with how matter and energy arose out of nothing.</a:t>
            </a:r>
          </a:p>
          <a:p>
            <a:pPr algn="l">
              <a:lnSpc>
                <a:spcPct val="80000"/>
              </a:lnSpc>
            </a:pPr>
            <a:endParaRPr lang="en-US" altLang="en-US" sz="3200" dirty="0"/>
          </a:p>
          <a:p>
            <a:pPr algn="l">
              <a:lnSpc>
                <a:spcPct val="80000"/>
              </a:lnSpc>
            </a:pPr>
            <a:r>
              <a:rPr lang="en-US" altLang="en-US" sz="3200" dirty="0"/>
              <a:t>2. The prescriptive information did not originate or was not generated by the chemicals and processes of life.</a:t>
            </a:r>
          </a:p>
          <a:p>
            <a:pPr algn="l">
              <a:lnSpc>
                <a:spcPct val="80000"/>
              </a:lnSpc>
            </a:pPr>
            <a:endParaRPr lang="en-US" altLang="en-US" sz="3200" dirty="0"/>
          </a:p>
          <a:p>
            <a:pPr algn="l">
              <a:lnSpc>
                <a:spcPct val="80000"/>
              </a:lnSpc>
            </a:pPr>
            <a:r>
              <a:rPr lang="en-US" altLang="en-US" sz="3200" dirty="0"/>
              <a:t>3. The skilled source required to initiate and maintain life processes does </a:t>
            </a:r>
            <a:r>
              <a:rPr lang="en-US" altLang="en-US" sz="3200" u="sng" dirty="0"/>
              <a:t>not</a:t>
            </a:r>
            <a:r>
              <a:rPr lang="en-US" altLang="en-US" sz="3200" dirty="0"/>
              <a:t> reside in either the “stuff” of life or the prescriptive blueprint of life. </a:t>
            </a:r>
          </a:p>
        </p:txBody>
      </p:sp>
      <p:sp>
        <p:nvSpPr>
          <p:cNvPr id="5" name="Rectangle 54">
            <a:extLst>
              <a:ext uri="{FF2B5EF4-FFF2-40B4-BE49-F238E27FC236}">
                <a16:creationId xmlns:a16="http://schemas.microsoft.com/office/drawing/2014/main" id="{7A5E6B38-781F-48C7-833F-5581A4F8C724}"/>
              </a:ext>
            </a:extLst>
          </p:cNvPr>
          <p:cNvSpPr txBox="1">
            <a:spLocks noChangeArrowheads="1"/>
          </p:cNvSpPr>
          <p:nvPr/>
        </p:nvSpPr>
        <p:spPr>
          <a:xfrm>
            <a:off x="0" y="5543469"/>
            <a:ext cx="9252489"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3200" dirty="0"/>
              <a:t>How does this effect the evolutionary model of origin of life?</a:t>
            </a:r>
          </a:p>
          <a:p>
            <a:pPr>
              <a:lnSpc>
                <a:spcPct val="80000"/>
              </a:lnSpc>
            </a:pPr>
            <a:r>
              <a:rPr lang="en-US" altLang="en-US" sz="3200" b="1" dirty="0"/>
              <a:t>Perhaps the model should be modified or abandoned?</a:t>
            </a:r>
          </a:p>
          <a:p>
            <a:pPr algn="l">
              <a:lnSpc>
                <a:spcPct val="80000"/>
              </a:lnSpc>
            </a:pPr>
            <a:endParaRPr lang="en-US" altLang="en-US" sz="3200" dirty="0"/>
          </a:p>
        </p:txBody>
      </p:sp>
    </p:spTree>
    <p:extLst>
      <p:ext uri="{BB962C8B-B14F-4D97-AF65-F5344CB8AC3E}">
        <p14:creationId xmlns:p14="http://schemas.microsoft.com/office/powerpoint/2010/main" val="290186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951831"/>
            <a:ext cx="8229600" cy="2954338"/>
          </a:xfrm>
        </p:spPr>
        <p:style>
          <a:lnRef idx="2">
            <a:schemeClr val="accent2"/>
          </a:lnRef>
          <a:fillRef idx="1">
            <a:schemeClr val="lt1"/>
          </a:fillRef>
          <a:effectRef idx="0">
            <a:schemeClr val="accent2"/>
          </a:effectRef>
          <a:fontRef idx="minor">
            <a:schemeClr val="dk1"/>
          </a:fontRef>
        </p:style>
        <p:txBody>
          <a:bodyPr>
            <a:normAutofit/>
          </a:bodyPr>
          <a:lstStyle/>
          <a:p>
            <a:r>
              <a:rPr lang="en-US" sz="6000" dirty="0"/>
              <a:t>IT GETS WORSE</a:t>
            </a:r>
          </a:p>
        </p:txBody>
      </p:sp>
      <p:sp>
        <p:nvSpPr>
          <p:cNvPr id="4" name="Slide Number Placeholder 3"/>
          <p:cNvSpPr>
            <a:spLocks noGrp="1"/>
          </p:cNvSpPr>
          <p:nvPr>
            <p:ph type="sldNum" sz="quarter" idx="12"/>
          </p:nvPr>
        </p:nvSpPr>
        <p:spPr/>
        <p:txBody>
          <a:bodyPr/>
          <a:lstStyle/>
          <a:p>
            <a:fld id="{BB505C3B-F117-4322-996A-3271CB361D87}" type="slidenum">
              <a:rPr lang="en-US" smtClean="0"/>
              <a:pPr/>
              <a:t>33</a:t>
            </a:fld>
            <a:endParaRPr lang="en-US"/>
          </a:p>
        </p:txBody>
      </p:sp>
    </p:spTree>
    <p:extLst>
      <p:ext uri="{BB962C8B-B14F-4D97-AF65-F5344CB8AC3E}">
        <p14:creationId xmlns:p14="http://schemas.microsoft.com/office/powerpoint/2010/main" val="516712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4">
            <a:extLst>
              <a:ext uri="{FF2B5EF4-FFF2-40B4-BE49-F238E27FC236}">
                <a16:creationId xmlns:a16="http://schemas.microsoft.com/office/drawing/2014/main" id="{0F2766B0-EF7C-49AF-A3F1-6D42E3141DBE}"/>
              </a:ext>
            </a:extLst>
          </p:cNvPr>
          <p:cNvSpPr>
            <a:spLocks noGrp="1" noChangeArrowheads="1"/>
          </p:cNvSpPr>
          <p:nvPr>
            <p:ph type="title"/>
          </p:nvPr>
        </p:nvSpPr>
        <p:spPr>
          <a:xfrm>
            <a:off x="457199" y="383584"/>
            <a:ext cx="8229600" cy="1143000"/>
          </a:xfrm>
        </p:spPr>
        <p:txBody>
          <a:bodyPr>
            <a:normAutofit fontScale="90000"/>
          </a:bodyPr>
          <a:lstStyle/>
          <a:p>
            <a:pPr>
              <a:lnSpc>
                <a:spcPct val="80000"/>
              </a:lnSpc>
            </a:pPr>
            <a:r>
              <a:rPr lang="en-US" altLang="en-US" dirty="0"/>
              <a:t>The 2</a:t>
            </a:r>
            <a:r>
              <a:rPr lang="en-US" altLang="en-US" baseline="30000" dirty="0"/>
              <a:t>nd</a:t>
            </a:r>
            <a:r>
              <a:rPr lang="en-US" altLang="en-US" dirty="0"/>
              <a:t> Law of Thermodynamics</a:t>
            </a:r>
            <a:br>
              <a:rPr lang="en-US" altLang="en-US" dirty="0"/>
            </a:br>
            <a:r>
              <a:rPr lang="en-US" altLang="en-US" dirty="0"/>
              <a:t>Problem</a:t>
            </a:r>
          </a:p>
        </p:txBody>
      </p:sp>
      <p:sp>
        <p:nvSpPr>
          <p:cNvPr id="8" name="AutoShape 11">
            <a:extLst>
              <a:ext uri="{FF2B5EF4-FFF2-40B4-BE49-F238E27FC236}">
                <a16:creationId xmlns:a16="http://schemas.microsoft.com/office/drawing/2014/main" id="{5DA5ABE8-9EC6-4B88-A7D1-7E9821E2F82B}"/>
              </a:ext>
            </a:extLst>
          </p:cNvPr>
          <p:cNvSpPr>
            <a:spLocks noChangeArrowheads="1"/>
          </p:cNvSpPr>
          <p:nvPr/>
        </p:nvSpPr>
        <p:spPr bwMode="auto">
          <a:xfrm>
            <a:off x="3859417" y="4064432"/>
            <a:ext cx="1425167" cy="1543050"/>
          </a:xfrm>
          <a:prstGeom prst="downArrowCallout">
            <a:avLst>
              <a:gd name="adj1" fmla="val 37346"/>
              <a:gd name="adj2" fmla="val 37346"/>
              <a:gd name="adj3" fmla="val 16667"/>
              <a:gd name="adj4" fmla="val 66667"/>
            </a:avLst>
          </a:prstGeom>
          <a:gradFill rotWithShape="1">
            <a:gsLst>
              <a:gs pos="0">
                <a:srgbClr val="FF6600"/>
              </a:gs>
              <a:gs pos="100000">
                <a:srgbClr val="FF6600">
                  <a:gamma/>
                  <a:tint val="0"/>
                  <a:invGamma/>
                </a:srgbClr>
              </a:gs>
            </a:gsLst>
            <a:lin ang="5400000" scaled="1"/>
          </a:gradFill>
          <a:ln w="38100">
            <a:solidFill>
              <a:srgbClr val="000066"/>
            </a:solidFill>
            <a:miter lim="800000"/>
            <a:headEnd/>
            <a:tailEnd/>
          </a:ln>
          <a:effectLst>
            <a:prstShdw prst="shdw17" dist="17961" dir="2700000">
              <a:srgbClr val="000066">
                <a:gamma/>
                <a:shade val="60000"/>
                <a:invGamma/>
              </a:srgbClr>
            </a:prstShdw>
          </a:effectLst>
        </p:spPr>
        <p:txBody>
          <a:bodyPr wrap="none" anchor="ctr"/>
          <a:lstStyle/>
          <a:p>
            <a:r>
              <a:rPr lang="en-US" altLang="en-US" sz="4000" b="1" dirty="0"/>
              <a:t>Decay</a:t>
            </a:r>
          </a:p>
        </p:txBody>
      </p:sp>
      <p:sp>
        <p:nvSpPr>
          <p:cNvPr id="10" name="Rectangle 54">
            <a:extLst>
              <a:ext uri="{FF2B5EF4-FFF2-40B4-BE49-F238E27FC236}">
                <a16:creationId xmlns:a16="http://schemas.microsoft.com/office/drawing/2014/main" id="{39D5E0C2-ECDE-49CE-AAF3-3B24FD2E6E41}"/>
              </a:ext>
            </a:extLst>
          </p:cNvPr>
          <p:cNvSpPr txBox="1">
            <a:spLocks noChangeArrowheads="1"/>
          </p:cNvSpPr>
          <p:nvPr/>
        </p:nvSpPr>
        <p:spPr>
          <a:xfrm>
            <a:off x="139485" y="1871420"/>
            <a:ext cx="9004515" cy="999641"/>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altLang="en-US" sz="3200" dirty="0">
                <a:cs typeface="Times New Roman" panose="02020603050405020304" pitchFamily="18" charset="0"/>
              </a:rPr>
              <a:t>Energy goes from a state of usable energy to a state of less usable energy for doing work.</a:t>
            </a:r>
            <a:endParaRPr lang="en-US" altLang="en-US" sz="3200" dirty="0"/>
          </a:p>
        </p:txBody>
      </p:sp>
      <p:sp>
        <p:nvSpPr>
          <p:cNvPr id="12" name="Rectangle 54">
            <a:extLst>
              <a:ext uri="{FF2B5EF4-FFF2-40B4-BE49-F238E27FC236}">
                <a16:creationId xmlns:a16="http://schemas.microsoft.com/office/drawing/2014/main" id="{76A6E533-8E51-439F-A102-EB6AD1ADA8A8}"/>
              </a:ext>
            </a:extLst>
          </p:cNvPr>
          <p:cNvSpPr txBox="1">
            <a:spLocks noChangeArrowheads="1"/>
          </p:cNvSpPr>
          <p:nvPr/>
        </p:nvSpPr>
        <p:spPr>
          <a:xfrm>
            <a:off x="3188775" y="5607482"/>
            <a:ext cx="2766450" cy="999641"/>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3200" b="1" dirty="0">
                <a:cs typeface="Times New Roman" panose="02020603050405020304" pitchFamily="18" charset="0"/>
              </a:rPr>
              <a:t>DISORDER</a:t>
            </a:r>
            <a:endParaRPr lang="en-US" altLang="en-US" sz="3200" b="1" dirty="0"/>
          </a:p>
        </p:txBody>
      </p:sp>
      <p:sp>
        <p:nvSpPr>
          <p:cNvPr id="13" name="Rectangle 54">
            <a:extLst>
              <a:ext uri="{FF2B5EF4-FFF2-40B4-BE49-F238E27FC236}">
                <a16:creationId xmlns:a16="http://schemas.microsoft.com/office/drawing/2014/main" id="{5A5E9B85-3D76-4083-9DC3-592926F543FC}"/>
              </a:ext>
            </a:extLst>
          </p:cNvPr>
          <p:cNvSpPr txBox="1">
            <a:spLocks noChangeArrowheads="1"/>
          </p:cNvSpPr>
          <p:nvPr/>
        </p:nvSpPr>
        <p:spPr>
          <a:xfrm>
            <a:off x="3103197" y="3019264"/>
            <a:ext cx="2766450" cy="999641"/>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3200" b="1" dirty="0">
                <a:cs typeface="Times New Roman" panose="02020603050405020304" pitchFamily="18" charset="0"/>
              </a:rPr>
              <a:t>COMPLEXITY</a:t>
            </a:r>
            <a:endParaRPr lang="en-US" altLang="en-US" sz="3200" b="1" dirty="0"/>
          </a:p>
        </p:txBody>
      </p:sp>
      <p:pic>
        <p:nvPicPr>
          <p:cNvPr id="14" name="Picture 13">
            <a:extLst>
              <a:ext uri="{FF2B5EF4-FFF2-40B4-BE49-F238E27FC236}">
                <a16:creationId xmlns:a16="http://schemas.microsoft.com/office/drawing/2014/main" id="{39596301-3848-411D-B88F-825329C1A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032" y="3944320"/>
            <a:ext cx="2695575" cy="1781175"/>
          </a:xfrm>
          <a:prstGeom prst="rect">
            <a:avLst/>
          </a:prstGeom>
        </p:spPr>
      </p:pic>
      <p:pic>
        <p:nvPicPr>
          <p:cNvPr id="15" name="Picture 14">
            <a:extLst>
              <a:ext uri="{FF2B5EF4-FFF2-40B4-BE49-F238E27FC236}">
                <a16:creationId xmlns:a16="http://schemas.microsoft.com/office/drawing/2014/main" id="{FA041005-D33E-4052-98E3-760758A88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7297" y="3944320"/>
            <a:ext cx="2409825" cy="1628775"/>
          </a:xfrm>
          <a:prstGeom prst="rect">
            <a:avLst/>
          </a:prstGeom>
        </p:spPr>
      </p:pic>
    </p:spTree>
    <p:extLst>
      <p:ext uri="{BB962C8B-B14F-4D97-AF65-F5344CB8AC3E}">
        <p14:creationId xmlns:p14="http://schemas.microsoft.com/office/powerpoint/2010/main" val="79165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4">
            <a:extLst>
              <a:ext uri="{FF2B5EF4-FFF2-40B4-BE49-F238E27FC236}">
                <a16:creationId xmlns:a16="http://schemas.microsoft.com/office/drawing/2014/main" id="{0F2766B0-EF7C-49AF-A3F1-6D42E3141DBE}"/>
              </a:ext>
            </a:extLst>
          </p:cNvPr>
          <p:cNvSpPr>
            <a:spLocks noGrp="1" noChangeArrowheads="1"/>
          </p:cNvSpPr>
          <p:nvPr>
            <p:ph type="title"/>
          </p:nvPr>
        </p:nvSpPr>
        <p:spPr>
          <a:xfrm>
            <a:off x="457199" y="383584"/>
            <a:ext cx="8229600" cy="1143000"/>
          </a:xfrm>
        </p:spPr>
        <p:txBody>
          <a:bodyPr>
            <a:normAutofit fontScale="90000"/>
          </a:bodyPr>
          <a:lstStyle/>
          <a:p>
            <a:pPr>
              <a:lnSpc>
                <a:spcPct val="80000"/>
              </a:lnSpc>
            </a:pPr>
            <a:r>
              <a:rPr lang="en-US" altLang="en-US" dirty="0"/>
              <a:t>The 2</a:t>
            </a:r>
            <a:r>
              <a:rPr lang="en-US" altLang="en-US" baseline="30000" dirty="0"/>
              <a:t>nd</a:t>
            </a:r>
            <a:r>
              <a:rPr lang="en-US" altLang="en-US" dirty="0"/>
              <a:t> Law of Thermodynamics</a:t>
            </a:r>
            <a:br>
              <a:rPr lang="en-US" altLang="en-US" dirty="0"/>
            </a:br>
            <a:r>
              <a:rPr lang="en-US" altLang="en-US" dirty="0"/>
              <a:t>Applied to Chemical Origins</a:t>
            </a:r>
          </a:p>
        </p:txBody>
      </p:sp>
      <p:sp>
        <p:nvSpPr>
          <p:cNvPr id="18" name="Rectangle 54">
            <a:extLst>
              <a:ext uri="{FF2B5EF4-FFF2-40B4-BE49-F238E27FC236}">
                <a16:creationId xmlns:a16="http://schemas.microsoft.com/office/drawing/2014/main" id="{2EEFA7F8-DA2B-4CFC-8A1A-33E8AD9A93B1}"/>
              </a:ext>
            </a:extLst>
          </p:cNvPr>
          <p:cNvSpPr txBox="1">
            <a:spLocks noChangeArrowheads="1"/>
          </p:cNvSpPr>
          <p:nvPr/>
        </p:nvSpPr>
        <p:spPr>
          <a:xfrm>
            <a:off x="23246" y="3669222"/>
            <a:ext cx="9306734" cy="999641"/>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altLang="en-US" sz="2800" dirty="0">
                <a:cs typeface="Times New Roman" panose="02020603050405020304" pitchFamily="18" charset="0"/>
              </a:rPr>
              <a:t>Four Necessary Conditions to stop the 2</a:t>
            </a:r>
            <a:r>
              <a:rPr lang="en-US" altLang="en-US" sz="2800" baseline="30000" dirty="0">
                <a:cs typeface="Times New Roman" panose="02020603050405020304" pitchFamily="18" charset="0"/>
              </a:rPr>
              <a:t>nd</a:t>
            </a:r>
            <a:r>
              <a:rPr lang="en-US" altLang="en-US" sz="2800" dirty="0">
                <a:cs typeface="Times New Roman" panose="02020603050405020304" pitchFamily="18" charset="0"/>
              </a:rPr>
              <a:t> Law from hindering the formation of  simple to extremely complex biological molecules and systems:</a:t>
            </a:r>
          </a:p>
          <a:p>
            <a:pPr algn="l">
              <a:lnSpc>
                <a:spcPct val="80000"/>
              </a:lnSpc>
            </a:pPr>
            <a:endParaRPr lang="en-US" altLang="en-US" sz="2800" dirty="0">
              <a:cs typeface="Times New Roman" panose="02020603050405020304" pitchFamily="18" charset="0"/>
            </a:endParaRPr>
          </a:p>
          <a:p>
            <a:pPr algn="l">
              <a:lnSpc>
                <a:spcPct val="80000"/>
              </a:lnSpc>
            </a:pPr>
            <a:r>
              <a:rPr lang="en-US" altLang="en-US" sz="2800" dirty="0">
                <a:cs typeface="Times New Roman" panose="02020603050405020304" pitchFamily="18" charset="0"/>
              </a:rPr>
              <a:t>1. An open system (the earth)</a:t>
            </a:r>
          </a:p>
          <a:p>
            <a:pPr algn="l">
              <a:lnSpc>
                <a:spcPct val="80000"/>
              </a:lnSpc>
            </a:pPr>
            <a:r>
              <a:rPr lang="en-US" altLang="en-US" sz="2800" dirty="0">
                <a:cs typeface="Times New Roman" panose="02020603050405020304" pitchFamily="18" charset="0"/>
              </a:rPr>
              <a:t>2. Energy source (the sun or other terrestrial source)</a:t>
            </a:r>
          </a:p>
          <a:p>
            <a:pPr algn="l">
              <a:lnSpc>
                <a:spcPct val="80000"/>
              </a:lnSpc>
            </a:pPr>
            <a:r>
              <a:rPr lang="en-US" altLang="en-US" sz="2800" dirty="0">
                <a:cs typeface="Times New Roman" panose="02020603050405020304" pitchFamily="18" charset="0"/>
              </a:rPr>
              <a:t>3. A way to capture and store the raw available energy</a:t>
            </a:r>
          </a:p>
          <a:p>
            <a:pPr algn="l">
              <a:lnSpc>
                <a:spcPct val="80000"/>
              </a:lnSpc>
            </a:pPr>
            <a:r>
              <a:rPr lang="en-US" altLang="en-US" sz="2800" dirty="0">
                <a:cs typeface="Times New Roman" panose="02020603050405020304" pitchFamily="18" charset="0"/>
              </a:rPr>
              <a:t>4. An energy conversion system</a:t>
            </a:r>
          </a:p>
          <a:p>
            <a:pPr algn="l">
              <a:lnSpc>
                <a:spcPct val="80000"/>
              </a:lnSpc>
            </a:pPr>
            <a:endParaRPr lang="en-US" altLang="en-US" sz="2800" dirty="0">
              <a:cs typeface="Times New Roman" panose="02020603050405020304" pitchFamily="18" charset="0"/>
            </a:endParaRPr>
          </a:p>
          <a:p>
            <a:pPr algn="l">
              <a:lnSpc>
                <a:spcPct val="80000"/>
              </a:lnSpc>
            </a:pPr>
            <a:r>
              <a:rPr lang="en-US" altLang="en-US" sz="2800" dirty="0">
                <a:cs typeface="Times New Roman" panose="02020603050405020304" pitchFamily="18" charset="0"/>
              </a:rPr>
              <a:t>Problem:</a:t>
            </a:r>
          </a:p>
          <a:p>
            <a:pPr algn="l">
              <a:lnSpc>
                <a:spcPct val="80000"/>
              </a:lnSpc>
            </a:pPr>
            <a:endParaRPr lang="en-US" altLang="en-US" sz="2800" dirty="0">
              <a:cs typeface="Times New Roman" panose="02020603050405020304" pitchFamily="18" charset="0"/>
            </a:endParaRPr>
          </a:p>
          <a:p>
            <a:pPr algn="l">
              <a:lnSpc>
                <a:spcPct val="80000"/>
              </a:lnSpc>
            </a:pPr>
            <a:r>
              <a:rPr lang="en-US" altLang="en-US" sz="2800" dirty="0">
                <a:cs typeface="Times New Roman" panose="02020603050405020304" pitchFamily="18" charset="0"/>
              </a:rPr>
              <a:t>Outside the cell and before existing cellular processes were in place – in the ocean or “primordial soup”, conditions 3-4 did not exist.</a:t>
            </a:r>
            <a:endParaRPr lang="en-US" altLang="en-US" sz="2800" dirty="0"/>
          </a:p>
        </p:txBody>
      </p:sp>
      <p:pic>
        <p:nvPicPr>
          <p:cNvPr id="3" name="Picture 2">
            <a:extLst>
              <a:ext uri="{FF2B5EF4-FFF2-40B4-BE49-F238E27FC236}">
                <a16:creationId xmlns:a16="http://schemas.microsoft.com/office/drawing/2014/main" id="{B1A9FA80-370E-48A5-873C-03EC2BF1CE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5480" y="2907952"/>
            <a:ext cx="582263" cy="561652"/>
          </a:xfrm>
          <a:prstGeom prst="rect">
            <a:avLst/>
          </a:prstGeom>
        </p:spPr>
      </p:pic>
      <p:pic>
        <p:nvPicPr>
          <p:cNvPr id="5" name="Picture 4">
            <a:extLst>
              <a:ext uri="{FF2B5EF4-FFF2-40B4-BE49-F238E27FC236}">
                <a16:creationId xmlns:a16="http://schemas.microsoft.com/office/drawing/2014/main" id="{11E4612B-3887-427A-AF31-8839F60D88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8227" y="3178886"/>
            <a:ext cx="601770" cy="561652"/>
          </a:xfrm>
          <a:prstGeom prst="rect">
            <a:avLst/>
          </a:prstGeom>
        </p:spPr>
      </p:pic>
      <p:pic>
        <p:nvPicPr>
          <p:cNvPr id="9" name="Picture 8">
            <a:extLst>
              <a:ext uri="{FF2B5EF4-FFF2-40B4-BE49-F238E27FC236}">
                <a16:creationId xmlns:a16="http://schemas.microsoft.com/office/drawing/2014/main" id="{24A18039-A529-45E6-A0EA-64345278A9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9112" y="3811854"/>
            <a:ext cx="857250" cy="714375"/>
          </a:xfrm>
          <a:prstGeom prst="rect">
            <a:avLst/>
          </a:prstGeom>
        </p:spPr>
      </p:pic>
      <p:pic>
        <p:nvPicPr>
          <p:cNvPr id="11" name="Picture 10">
            <a:extLst>
              <a:ext uri="{FF2B5EF4-FFF2-40B4-BE49-F238E27FC236}">
                <a16:creationId xmlns:a16="http://schemas.microsoft.com/office/drawing/2014/main" id="{99BC84F5-AA8A-49D0-B7D4-AEC0EA669C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6612" y="4169041"/>
            <a:ext cx="748869" cy="561652"/>
          </a:xfrm>
          <a:prstGeom prst="rect">
            <a:avLst/>
          </a:prstGeom>
        </p:spPr>
      </p:pic>
    </p:spTree>
    <p:extLst>
      <p:ext uri="{BB962C8B-B14F-4D97-AF65-F5344CB8AC3E}">
        <p14:creationId xmlns:p14="http://schemas.microsoft.com/office/powerpoint/2010/main" val="2285666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4">
            <a:extLst>
              <a:ext uri="{FF2B5EF4-FFF2-40B4-BE49-F238E27FC236}">
                <a16:creationId xmlns:a16="http://schemas.microsoft.com/office/drawing/2014/main" id="{0F2766B0-EF7C-49AF-A3F1-6D42E3141DBE}"/>
              </a:ext>
            </a:extLst>
          </p:cNvPr>
          <p:cNvSpPr>
            <a:spLocks noGrp="1" noChangeArrowheads="1"/>
          </p:cNvSpPr>
          <p:nvPr>
            <p:ph type="title"/>
          </p:nvPr>
        </p:nvSpPr>
        <p:spPr>
          <a:xfrm>
            <a:off x="457199" y="383584"/>
            <a:ext cx="8229600" cy="1143000"/>
          </a:xfrm>
        </p:spPr>
        <p:txBody>
          <a:bodyPr>
            <a:normAutofit fontScale="90000"/>
          </a:bodyPr>
          <a:lstStyle/>
          <a:p>
            <a:pPr>
              <a:lnSpc>
                <a:spcPct val="80000"/>
              </a:lnSpc>
            </a:pPr>
            <a:r>
              <a:rPr lang="en-US" altLang="en-US" dirty="0"/>
              <a:t>The 2</a:t>
            </a:r>
            <a:r>
              <a:rPr lang="en-US" altLang="en-US" baseline="30000" dirty="0"/>
              <a:t>nd</a:t>
            </a:r>
            <a:r>
              <a:rPr lang="en-US" altLang="en-US" dirty="0"/>
              <a:t> Law of Thermodynamics</a:t>
            </a:r>
            <a:br>
              <a:rPr lang="en-US" altLang="en-US" dirty="0"/>
            </a:br>
            <a:r>
              <a:rPr lang="en-US" altLang="en-US" dirty="0"/>
              <a:t>Applied to Chemical Systems</a:t>
            </a:r>
          </a:p>
        </p:txBody>
      </p:sp>
      <p:sp>
        <p:nvSpPr>
          <p:cNvPr id="18" name="Rectangle 54">
            <a:extLst>
              <a:ext uri="{FF2B5EF4-FFF2-40B4-BE49-F238E27FC236}">
                <a16:creationId xmlns:a16="http://schemas.microsoft.com/office/drawing/2014/main" id="{2EEFA7F8-DA2B-4CFC-8A1A-33E8AD9A93B1}"/>
              </a:ext>
            </a:extLst>
          </p:cNvPr>
          <p:cNvSpPr txBox="1">
            <a:spLocks noChangeArrowheads="1"/>
          </p:cNvSpPr>
          <p:nvPr/>
        </p:nvSpPr>
        <p:spPr>
          <a:xfrm>
            <a:off x="139483" y="3580108"/>
            <a:ext cx="9120754" cy="999641"/>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altLang="en-US" sz="2800" dirty="0">
                <a:cs typeface="Times New Roman" panose="02020603050405020304" pitchFamily="18" charset="0"/>
              </a:rPr>
              <a:t>“A fundamental that science has never been able to solve is how to produce energy flow through the system to do this work of coding to produce, for example, a functioning protein. </a:t>
            </a:r>
          </a:p>
          <a:p>
            <a:pPr algn="l">
              <a:lnSpc>
                <a:spcPct val="80000"/>
              </a:lnSpc>
            </a:pPr>
            <a:endParaRPr lang="en-US" altLang="en-US" sz="2800" dirty="0">
              <a:cs typeface="Times New Roman" panose="02020603050405020304" pitchFamily="18" charset="0"/>
            </a:endParaRPr>
          </a:p>
          <a:p>
            <a:pPr algn="l">
              <a:lnSpc>
                <a:spcPct val="80000"/>
              </a:lnSpc>
            </a:pPr>
            <a:r>
              <a:rPr lang="en-US" altLang="en-US" sz="2800" dirty="0">
                <a:cs typeface="Times New Roman" panose="02020603050405020304" pitchFamily="18" charset="0"/>
              </a:rPr>
              <a:t>Living systems do, of course, harness energy for this purpose, but only because the required, purposefully assembled metabolic pathway is </a:t>
            </a:r>
            <a:r>
              <a:rPr lang="en-US" altLang="en-US" sz="2800" u="sng" dirty="0">
                <a:cs typeface="Times New Roman" panose="02020603050405020304" pitchFamily="18" charset="0"/>
              </a:rPr>
              <a:t>already</a:t>
            </a:r>
            <a:r>
              <a:rPr lang="en-US" altLang="en-US" sz="2800" dirty="0">
                <a:cs typeface="Times New Roman" panose="02020603050405020304" pitchFamily="18" charset="0"/>
              </a:rPr>
              <a:t> in place and functioning.”</a:t>
            </a:r>
          </a:p>
          <a:p>
            <a:pPr algn="l">
              <a:lnSpc>
                <a:spcPct val="80000"/>
              </a:lnSpc>
            </a:pPr>
            <a:endParaRPr lang="en-US" altLang="en-US" sz="2800" dirty="0">
              <a:cs typeface="Times New Roman" panose="02020603050405020304" pitchFamily="18" charset="0"/>
            </a:endParaRPr>
          </a:p>
          <a:p>
            <a:pPr algn="l">
              <a:lnSpc>
                <a:spcPct val="80000"/>
              </a:lnSpc>
            </a:pPr>
            <a:endParaRPr lang="en-US" altLang="en-US" sz="2800" dirty="0">
              <a:cs typeface="Times New Roman" panose="02020603050405020304" pitchFamily="18" charset="0"/>
            </a:endParaRPr>
          </a:p>
          <a:p>
            <a:pPr algn="l">
              <a:lnSpc>
                <a:spcPct val="80000"/>
              </a:lnSpc>
            </a:pPr>
            <a:endParaRPr lang="en-US" altLang="en-US" sz="2800" dirty="0">
              <a:cs typeface="Times New Roman" panose="02020603050405020304" pitchFamily="18" charset="0"/>
            </a:endParaRPr>
          </a:p>
          <a:p>
            <a:pPr algn="l">
              <a:lnSpc>
                <a:spcPct val="80000"/>
              </a:lnSpc>
            </a:pPr>
            <a:endParaRPr lang="en-US" altLang="en-US" sz="2800" dirty="0">
              <a:cs typeface="Times New Roman" panose="02020603050405020304" pitchFamily="18" charset="0"/>
            </a:endParaRPr>
          </a:p>
          <a:p>
            <a:pPr algn="l">
              <a:lnSpc>
                <a:spcPct val="80000"/>
              </a:lnSpc>
            </a:pPr>
            <a:r>
              <a:rPr lang="en-US" altLang="en-US" sz="2000" dirty="0">
                <a:cs typeface="Times New Roman" panose="02020603050405020304" pitchFamily="18" charset="0"/>
              </a:rPr>
              <a:t>Neil Broom (Ph.D., Chemical and Materials Engineering), </a:t>
            </a:r>
          </a:p>
          <a:p>
            <a:pPr algn="l">
              <a:lnSpc>
                <a:spcPct val="80000"/>
              </a:lnSpc>
            </a:pPr>
            <a:r>
              <a:rPr lang="en-US" altLang="en-US" sz="2000" dirty="0">
                <a:cs typeface="Times New Roman" panose="02020603050405020304" pitchFamily="18" charset="0"/>
              </a:rPr>
              <a:t>“How Blind is the Watchmaker, 2001, p. 80</a:t>
            </a:r>
            <a:endParaRPr lang="en-US" altLang="en-US" sz="2000" dirty="0"/>
          </a:p>
        </p:txBody>
      </p:sp>
    </p:spTree>
    <p:extLst>
      <p:ext uri="{BB962C8B-B14F-4D97-AF65-F5344CB8AC3E}">
        <p14:creationId xmlns:p14="http://schemas.microsoft.com/office/powerpoint/2010/main" val="20952362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951831"/>
            <a:ext cx="8229600" cy="2954338"/>
          </a:xfrm>
        </p:spPr>
        <p:style>
          <a:lnRef idx="2">
            <a:schemeClr val="accent2"/>
          </a:lnRef>
          <a:fillRef idx="1">
            <a:schemeClr val="lt1"/>
          </a:fillRef>
          <a:effectRef idx="0">
            <a:schemeClr val="accent2"/>
          </a:effectRef>
          <a:fontRef idx="minor">
            <a:schemeClr val="dk1"/>
          </a:fontRef>
        </p:style>
        <p:txBody>
          <a:bodyPr>
            <a:normAutofit/>
          </a:bodyPr>
          <a:lstStyle/>
          <a:p>
            <a:r>
              <a:rPr lang="en-US" sz="6000" dirty="0"/>
              <a:t>IT GETS WORSE</a:t>
            </a:r>
          </a:p>
        </p:txBody>
      </p:sp>
      <p:sp>
        <p:nvSpPr>
          <p:cNvPr id="4" name="Slide Number Placeholder 3"/>
          <p:cNvSpPr>
            <a:spLocks noGrp="1"/>
          </p:cNvSpPr>
          <p:nvPr>
            <p:ph type="sldNum" sz="quarter" idx="12"/>
          </p:nvPr>
        </p:nvSpPr>
        <p:spPr/>
        <p:txBody>
          <a:bodyPr/>
          <a:lstStyle/>
          <a:p>
            <a:fld id="{BB505C3B-F117-4322-996A-3271CB361D87}" type="slidenum">
              <a:rPr lang="en-US" smtClean="0"/>
              <a:pPr/>
              <a:t>37</a:t>
            </a:fld>
            <a:endParaRPr lang="en-US"/>
          </a:p>
        </p:txBody>
      </p:sp>
    </p:spTree>
    <p:extLst>
      <p:ext uri="{BB962C8B-B14F-4D97-AF65-F5344CB8AC3E}">
        <p14:creationId xmlns:p14="http://schemas.microsoft.com/office/powerpoint/2010/main" val="26127148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4">
            <a:extLst>
              <a:ext uri="{FF2B5EF4-FFF2-40B4-BE49-F238E27FC236}">
                <a16:creationId xmlns:a16="http://schemas.microsoft.com/office/drawing/2014/main" id="{2EEFA7F8-DA2B-4CFC-8A1A-33E8AD9A93B1}"/>
              </a:ext>
            </a:extLst>
          </p:cNvPr>
          <p:cNvSpPr txBox="1">
            <a:spLocks noChangeArrowheads="1"/>
          </p:cNvSpPr>
          <p:nvPr/>
        </p:nvSpPr>
        <p:spPr>
          <a:xfrm>
            <a:off x="0" y="2950403"/>
            <a:ext cx="900451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endParaRPr lang="en-US" altLang="en-US" sz="3200" dirty="0"/>
          </a:p>
          <a:p>
            <a:pPr>
              <a:lnSpc>
                <a:spcPct val="80000"/>
              </a:lnSpc>
            </a:pPr>
            <a:r>
              <a:rPr lang="en-US" altLang="en-US" sz="3200" dirty="0"/>
              <a:t>So where and how did it start?</a:t>
            </a:r>
          </a:p>
          <a:p>
            <a:pPr>
              <a:lnSpc>
                <a:spcPct val="80000"/>
              </a:lnSpc>
            </a:pPr>
            <a:r>
              <a:rPr lang="en-US" altLang="en-US" sz="3200" dirty="0"/>
              <a:t>Did it start in the ocean?</a:t>
            </a:r>
          </a:p>
          <a:p>
            <a:pPr>
              <a:lnSpc>
                <a:spcPct val="80000"/>
              </a:lnSpc>
            </a:pPr>
            <a:r>
              <a:rPr lang="en-US" altLang="en-US" sz="3200" dirty="0"/>
              <a:t>How about a primordial pond?</a:t>
            </a:r>
          </a:p>
          <a:p>
            <a:pPr>
              <a:lnSpc>
                <a:spcPct val="80000"/>
              </a:lnSpc>
            </a:pPr>
            <a:r>
              <a:rPr lang="en-US" altLang="en-US" sz="3200" dirty="0"/>
              <a:t>Pond Scum?</a:t>
            </a:r>
          </a:p>
          <a:p>
            <a:pPr>
              <a:lnSpc>
                <a:spcPct val="80000"/>
              </a:lnSpc>
            </a:pPr>
            <a:endParaRPr lang="en-US" altLang="en-US" sz="3200" dirty="0"/>
          </a:p>
          <a:p>
            <a:pPr>
              <a:lnSpc>
                <a:spcPct val="80000"/>
              </a:lnSpc>
            </a:pPr>
            <a:endParaRPr lang="en-US" altLang="en-US" sz="3200" dirty="0"/>
          </a:p>
          <a:p>
            <a:pPr>
              <a:lnSpc>
                <a:spcPct val="80000"/>
              </a:lnSpc>
            </a:pPr>
            <a:endParaRPr lang="en-US" altLang="en-US" sz="3200" dirty="0"/>
          </a:p>
          <a:p>
            <a:pPr>
              <a:lnSpc>
                <a:spcPct val="80000"/>
              </a:lnSpc>
            </a:pPr>
            <a:endParaRPr lang="en-US" altLang="en-US" sz="3200" dirty="0"/>
          </a:p>
          <a:p>
            <a:pPr>
              <a:lnSpc>
                <a:spcPct val="80000"/>
              </a:lnSpc>
            </a:pPr>
            <a:endParaRPr lang="en-US" altLang="en-US" sz="3200" dirty="0"/>
          </a:p>
          <a:p>
            <a:pPr>
              <a:lnSpc>
                <a:spcPct val="80000"/>
              </a:lnSpc>
            </a:pPr>
            <a:endParaRPr lang="en-US" altLang="en-US" sz="3200" dirty="0"/>
          </a:p>
          <a:p>
            <a:pPr>
              <a:lnSpc>
                <a:spcPct val="80000"/>
              </a:lnSpc>
            </a:pPr>
            <a:endParaRPr lang="en-US" altLang="en-US" sz="3200" dirty="0"/>
          </a:p>
          <a:p>
            <a:pPr>
              <a:lnSpc>
                <a:spcPct val="80000"/>
              </a:lnSpc>
            </a:pPr>
            <a:endParaRPr lang="en-US" altLang="en-US" sz="3200" dirty="0"/>
          </a:p>
          <a:p>
            <a:pPr>
              <a:lnSpc>
                <a:spcPct val="80000"/>
              </a:lnSpc>
            </a:pPr>
            <a:r>
              <a:rPr lang="en-US" altLang="en-US" sz="3200" dirty="0"/>
              <a:t>The ocean or a primordial pond is the </a:t>
            </a:r>
            <a:r>
              <a:rPr lang="en-US" altLang="en-US" sz="3200" u="sng" dirty="0"/>
              <a:t>worst</a:t>
            </a:r>
            <a:r>
              <a:rPr lang="en-US" altLang="en-US" sz="3200" dirty="0"/>
              <a:t> place for life to start due to HYDROLYSIS</a:t>
            </a:r>
          </a:p>
        </p:txBody>
      </p:sp>
      <p:pic>
        <p:nvPicPr>
          <p:cNvPr id="19" name="Picture 5" descr="001 CELL-FISH-REPTILE">
            <a:extLst>
              <a:ext uri="{FF2B5EF4-FFF2-40B4-BE49-F238E27FC236}">
                <a16:creationId xmlns:a16="http://schemas.microsoft.com/office/drawing/2014/main" id="{6ED9184E-F9AE-470E-BDDA-54C5C85AE8B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8398" y="2745997"/>
            <a:ext cx="5387644" cy="2694813"/>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54">
            <a:extLst>
              <a:ext uri="{FF2B5EF4-FFF2-40B4-BE49-F238E27FC236}">
                <a16:creationId xmlns:a16="http://schemas.microsoft.com/office/drawing/2014/main" id="{4BE91D18-311D-400C-BBF5-AEA017298BD0}"/>
              </a:ext>
            </a:extLst>
          </p:cNvPr>
          <p:cNvSpPr>
            <a:spLocks noGrp="1" noChangeArrowheads="1"/>
          </p:cNvSpPr>
          <p:nvPr>
            <p:ph type="title"/>
          </p:nvPr>
        </p:nvSpPr>
        <p:spPr>
          <a:xfrm>
            <a:off x="409962" y="27122"/>
            <a:ext cx="8229600" cy="1143000"/>
          </a:xfrm>
        </p:spPr>
        <p:txBody>
          <a:bodyPr/>
          <a:lstStyle/>
          <a:p>
            <a:pPr>
              <a:lnSpc>
                <a:spcPct val="80000"/>
              </a:lnSpc>
            </a:pPr>
            <a:r>
              <a:rPr lang="en-US" altLang="en-US" dirty="0"/>
              <a:t>The Hydrolysis Problem</a:t>
            </a:r>
          </a:p>
        </p:txBody>
      </p:sp>
    </p:spTree>
    <p:extLst>
      <p:ext uri="{BB962C8B-B14F-4D97-AF65-F5344CB8AC3E}">
        <p14:creationId xmlns:p14="http://schemas.microsoft.com/office/powerpoint/2010/main" val="102808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4">
            <a:extLst>
              <a:ext uri="{FF2B5EF4-FFF2-40B4-BE49-F238E27FC236}">
                <a16:creationId xmlns:a16="http://schemas.microsoft.com/office/drawing/2014/main" id="{0F2766B0-EF7C-49AF-A3F1-6D42E3141DBE}"/>
              </a:ext>
            </a:extLst>
          </p:cNvPr>
          <p:cNvSpPr>
            <a:spLocks noGrp="1" noChangeArrowheads="1"/>
          </p:cNvSpPr>
          <p:nvPr>
            <p:ph type="title"/>
          </p:nvPr>
        </p:nvSpPr>
        <p:spPr>
          <a:xfrm>
            <a:off x="409962" y="27122"/>
            <a:ext cx="8229600" cy="1143000"/>
          </a:xfrm>
        </p:spPr>
        <p:txBody>
          <a:bodyPr/>
          <a:lstStyle/>
          <a:p>
            <a:pPr>
              <a:lnSpc>
                <a:spcPct val="80000"/>
              </a:lnSpc>
            </a:pPr>
            <a:r>
              <a:rPr lang="en-US" altLang="en-US" dirty="0"/>
              <a:t>The Hydrolysis Problem</a:t>
            </a:r>
          </a:p>
        </p:txBody>
      </p:sp>
      <p:sp>
        <p:nvSpPr>
          <p:cNvPr id="18" name="Rectangle 54">
            <a:extLst>
              <a:ext uri="{FF2B5EF4-FFF2-40B4-BE49-F238E27FC236}">
                <a16:creationId xmlns:a16="http://schemas.microsoft.com/office/drawing/2014/main" id="{2EEFA7F8-DA2B-4CFC-8A1A-33E8AD9A93B1}"/>
              </a:ext>
            </a:extLst>
          </p:cNvPr>
          <p:cNvSpPr txBox="1">
            <a:spLocks noChangeArrowheads="1"/>
          </p:cNvSpPr>
          <p:nvPr/>
        </p:nvSpPr>
        <p:spPr>
          <a:xfrm>
            <a:off x="409962" y="1170122"/>
            <a:ext cx="9004515" cy="724546"/>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3200" dirty="0"/>
              <a:t>Proteins are formed when amino acids bond together during a DE-HYDRATION process</a:t>
            </a:r>
          </a:p>
          <a:p>
            <a:pPr>
              <a:lnSpc>
                <a:spcPct val="80000"/>
              </a:lnSpc>
            </a:pPr>
            <a:endParaRPr lang="en-US" altLang="en-US" sz="3200" dirty="0"/>
          </a:p>
        </p:txBody>
      </p:sp>
      <p:pic>
        <p:nvPicPr>
          <p:cNvPr id="5" name="Picture 4">
            <a:extLst>
              <a:ext uri="{FF2B5EF4-FFF2-40B4-BE49-F238E27FC236}">
                <a16:creationId xmlns:a16="http://schemas.microsoft.com/office/drawing/2014/main" id="{89FB11B6-6942-473D-A835-F3E73AD8B6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9019" y="1894668"/>
            <a:ext cx="5465978" cy="4256913"/>
          </a:xfrm>
          <a:prstGeom prst="rect">
            <a:avLst/>
          </a:prstGeom>
        </p:spPr>
      </p:pic>
      <p:sp>
        <p:nvSpPr>
          <p:cNvPr id="6" name="Rectangle: Rounded Corners 5">
            <a:extLst>
              <a:ext uri="{FF2B5EF4-FFF2-40B4-BE49-F238E27FC236}">
                <a16:creationId xmlns:a16="http://schemas.microsoft.com/office/drawing/2014/main" id="{B651DB7E-6D01-4514-93D8-67F0D07907D2}"/>
              </a:ext>
            </a:extLst>
          </p:cNvPr>
          <p:cNvSpPr/>
          <p:nvPr/>
        </p:nvSpPr>
        <p:spPr>
          <a:xfrm>
            <a:off x="4134584" y="3049292"/>
            <a:ext cx="1394848" cy="27509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54">
            <a:extLst>
              <a:ext uri="{FF2B5EF4-FFF2-40B4-BE49-F238E27FC236}">
                <a16:creationId xmlns:a16="http://schemas.microsoft.com/office/drawing/2014/main" id="{A1BEEA4C-9C47-4C99-AAFD-7FF16AB6FDF3}"/>
              </a:ext>
            </a:extLst>
          </p:cNvPr>
          <p:cNvSpPr txBox="1">
            <a:spLocks noChangeArrowheads="1"/>
          </p:cNvSpPr>
          <p:nvPr/>
        </p:nvSpPr>
        <p:spPr>
          <a:xfrm>
            <a:off x="5872312" y="3869659"/>
            <a:ext cx="2465776" cy="79943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1600" b="1" dirty="0"/>
              <a:t>Peptide Bond Formed</a:t>
            </a:r>
          </a:p>
        </p:txBody>
      </p:sp>
      <p:cxnSp>
        <p:nvCxnSpPr>
          <p:cNvPr id="8" name="Straight Arrow Connector 7">
            <a:extLst>
              <a:ext uri="{FF2B5EF4-FFF2-40B4-BE49-F238E27FC236}">
                <a16:creationId xmlns:a16="http://schemas.microsoft.com/office/drawing/2014/main" id="{1968B5E7-C150-4A95-AAEC-FE29FEED56B7}"/>
              </a:ext>
            </a:extLst>
          </p:cNvPr>
          <p:cNvCxnSpPr>
            <a:cxnSpLocks/>
          </p:cNvCxnSpPr>
          <p:nvPr/>
        </p:nvCxnSpPr>
        <p:spPr>
          <a:xfrm flipH="1">
            <a:off x="4912219" y="4269375"/>
            <a:ext cx="1240608" cy="89156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54">
            <a:extLst>
              <a:ext uri="{FF2B5EF4-FFF2-40B4-BE49-F238E27FC236}">
                <a16:creationId xmlns:a16="http://schemas.microsoft.com/office/drawing/2014/main" id="{4EEEBB05-A290-46F7-80E2-65B9D9AA2740}"/>
              </a:ext>
            </a:extLst>
          </p:cNvPr>
          <p:cNvSpPr txBox="1">
            <a:spLocks noChangeArrowheads="1"/>
          </p:cNvSpPr>
          <p:nvPr/>
        </p:nvSpPr>
        <p:spPr>
          <a:xfrm>
            <a:off x="2321340" y="6303936"/>
            <a:ext cx="5181758" cy="57219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2400" dirty="0"/>
              <a:t>Un-fortunately, it is a </a:t>
            </a:r>
            <a:r>
              <a:rPr lang="en-US" altLang="en-US" sz="2400" u="sng" dirty="0"/>
              <a:t>reversible</a:t>
            </a:r>
            <a:r>
              <a:rPr lang="en-US" altLang="en-US" sz="2400" dirty="0"/>
              <a:t> reaction</a:t>
            </a:r>
          </a:p>
        </p:txBody>
      </p:sp>
    </p:spTree>
    <p:extLst>
      <p:ext uri="{BB962C8B-B14F-4D97-AF65-F5344CB8AC3E}">
        <p14:creationId xmlns:p14="http://schemas.microsoft.com/office/powerpoint/2010/main" val="3813852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505C3B-F117-4322-996A-3271CB361D87}" type="slidenum">
              <a:rPr lang="en-US" smtClean="0">
                <a:solidFill>
                  <a:schemeClr val="tx1"/>
                </a:solidFill>
              </a:rPr>
              <a:pPr/>
              <a:t>4</a:t>
            </a:fld>
            <a:endParaRPr lang="en-US" dirty="0">
              <a:solidFill>
                <a:schemeClr val="tx1"/>
              </a:solidFill>
            </a:endParaRPr>
          </a:p>
        </p:txBody>
      </p:sp>
      <p:sp>
        <p:nvSpPr>
          <p:cNvPr id="5" name="Rectangle 4"/>
          <p:cNvSpPr/>
          <p:nvPr/>
        </p:nvSpPr>
        <p:spPr>
          <a:xfrm>
            <a:off x="828969" y="249704"/>
            <a:ext cx="7486060" cy="1015663"/>
          </a:xfrm>
          <a:prstGeom prst="rect">
            <a:avLst/>
          </a:prstGeom>
          <a:effectLst>
            <a:outerShdw blurRad="63500" dist="508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wrap="square" lIns="91440" tIns="45720" rIns="91440" bIns="45720">
            <a:spAutoFit/>
          </a:bodyPr>
          <a:lstStyle/>
          <a:p>
            <a:pPr algn="ctr"/>
            <a:r>
              <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rPr>
              <a:t>What is Chemistry?</a:t>
            </a:r>
          </a:p>
        </p:txBody>
      </p:sp>
      <p:pic>
        <p:nvPicPr>
          <p:cNvPr id="13314" name="Picture 2" descr="Image result for definition of chemistry">
            <a:extLst>
              <a:ext uri="{FF2B5EF4-FFF2-40B4-BE49-F238E27FC236}">
                <a16:creationId xmlns:a16="http://schemas.microsoft.com/office/drawing/2014/main" id="{54866CD1-D3D5-4D81-86A7-6915E82EF6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7149" y="1546021"/>
            <a:ext cx="6749701" cy="506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4634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4">
            <a:extLst>
              <a:ext uri="{FF2B5EF4-FFF2-40B4-BE49-F238E27FC236}">
                <a16:creationId xmlns:a16="http://schemas.microsoft.com/office/drawing/2014/main" id="{0F2766B0-EF7C-49AF-A3F1-6D42E3141DBE}"/>
              </a:ext>
            </a:extLst>
          </p:cNvPr>
          <p:cNvSpPr>
            <a:spLocks noGrp="1" noChangeArrowheads="1"/>
          </p:cNvSpPr>
          <p:nvPr>
            <p:ph type="title"/>
          </p:nvPr>
        </p:nvSpPr>
        <p:spPr>
          <a:xfrm>
            <a:off x="409962" y="27122"/>
            <a:ext cx="8229600" cy="1143000"/>
          </a:xfrm>
        </p:spPr>
        <p:txBody>
          <a:bodyPr/>
          <a:lstStyle/>
          <a:p>
            <a:pPr>
              <a:lnSpc>
                <a:spcPct val="80000"/>
              </a:lnSpc>
            </a:pPr>
            <a:r>
              <a:rPr lang="en-US" altLang="en-US" dirty="0"/>
              <a:t>The Hydrolysis Problem</a:t>
            </a:r>
          </a:p>
        </p:txBody>
      </p:sp>
      <p:pic>
        <p:nvPicPr>
          <p:cNvPr id="5" name="Picture 4">
            <a:extLst>
              <a:ext uri="{FF2B5EF4-FFF2-40B4-BE49-F238E27FC236}">
                <a16:creationId xmlns:a16="http://schemas.microsoft.com/office/drawing/2014/main" id="{89FB11B6-6942-473D-A835-F3E73AD8B6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9019" y="1894668"/>
            <a:ext cx="5465978" cy="4256913"/>
          </a:xfrm>
          <a:prstGeom prst="rect">
            <a:avLst/>
          </a:prstGeom>
        </p:spPr>
      </p:pic>
      <p:sp>
        <p:nvSpPr>
          <p:cNvPr id="6" name="Rectangle: Rounded Corners 5">
            <a:extLst>
              <a:ext uri="{FF2B5EF4-FFF2-40B4-BE49-F238E27FC236}">
                <a16:creationId xmlns:a16="http://schemas.microsoft.com/office/drawing/2014/main" id="{B651DB7E-6D01-4514-93D8-67F0D07907D2}"/>
              </a:ext>
            </a:extLst>
          </p:cNvPr>
          <p:cNvSpPr/>
          <p:nvPr/>
        </p:nvSpPr>
        <p:spPr>
          <a:xfrm>
            <a:off x="4134584" y="3049292"/>
            <a:ext cx="1394848" cy="27509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54">
            <a:extLst>
              <a:ext uri="{FF2B5EF4-FFF2-40B4-BE49-F238E27FC236}">
                <a16:creationId xmlns:a16="http://schemas.microsoft.com/office/drawing/2014/main" id="{A1BEEA4C-9C47-4C99-AAFD-7FF16AB6FDF3}"/>
              </a:ext>
            </a:extLst>
          </p:cNvPr>
          <p:cNvSpPr txBox="1">
            <a:spLocks noChangeArrowheads="1"/>
          </p:cNvSpPr>
          <p:nvPr/>
        </p:nvSpPr>
        <p:spPr>
          <a:xfrm>
            <a:off x="6236092" y="3743755"/>
            <a:ext cx="1394848" cy="79943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1600" b="1" dirty="0"/>
              <a:t>Peptide Bond</a:t>
            </a:r>
          </a:p>
          <a:p>
            <a:pPr>
              <a:lnSpc>
                <a:spcPct val="80000"/>
              </a:lnSpc>
            </a:pPr>
            <a:r>
              <a:rPr lang="en-US" altLang="en-US" sz="1600" b="1" dirty="0"/>
              <a:t>Broken</a:t>
            </a:r>
          </a:p>
        </p:txBody>
      </p:sp>
      <p:sp>
        <p:nvSpPr>
          <p:cNvPr id="10" name="Title 4">
            <a:extLst>
              <a:ext uri="{FF2B5EF4-FFF2-40B4-BE49-F238E27FC236}">
                <a16:creationId xmlns:a16="http://schemas.microsoft.com/office/drawing/2014/main" id="{95DC9F3A-541B-4BBB-A0D5-50987DE61EA5}"/>
              </a:ext>
            </a:extLst>
          </p:cNvPr>
          <p:cNvSpPr txBox="1">
            <a:spLocks/>
          </p:cNvSpPr>
          <p:nvPr/>
        </p:nvSpPr>
        <p:spPr>
          <a:xfrm>
            <a:off x="3559992" y="3444935"/>
            <a:ext cx="2704454" cy="1031593"/>
          </a:xfrm>
          <a:prstGeom prst="rect">
            <a:avLst/>
          </a:prstGeom>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en-US" sz="6000" dirty="0"/>
          </a:p>
        </p:txBody>
      </p:sp>
      <p:cxnSp>
        <p:nvCxnSpPr>
          <p:cNvPr id="3" name="Straight Arrow Connector 2">
            <a:extLst>
              <a:ext uri="{FF2B5EF4-FFF2-40B4-BE49-F238E27FC236}">
                <a16:creationId xmlns:a16="http://schemas.microsoft.com/office/drawing/2014/main" id="{702941E2-5148-4614-A3C7-CA5D249DCCC2}"/>
              </a:ext>
            </a:extLst>
          </p:cNvPr>
          <p:cNvCxnSpPr>
            <a:cxnSpLocks/>
          </p:cNvCxnSpPr>
          <p:nvPr/>
        </p:nvCxnSpPr>
        <p:spPr>
          <a:xfrm flipV="1">
            <a:off x="4832008" y="3673434"/>
            <a:ext cx="0" cy="83817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54">
            <a:extLst>
              <a:ext uri="{FF2B5EF4-FFF2-40B4-BE49-F238E27FC236}">
                <a16:creationId xmlns:a16="http://schemas.microsoft.com/office/drawing/2014/main" id="{A5CB04B6-1204-442B-B211-1B72C8757017}"/>
              </a:ext>
            </a:extLst>
          </p:cNvPr>
          <p:cNvSpPr txBox="1">
            <a:spLocks noChangeArrowheads="1"/>
          </p:cNvSpPr>
          <p:nvPr/>
        </p:nvSpPr>
        <p:spPr>
          <a:xfrm>
            <a:off x="2164656" y="6121685"/>
            <a:ext cx="5334704" cy="759699"/>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2400" dirty="0"/>
              <a:t>Oceans and ponds, especially at elevated temperatures are hard on proteins.</a:t>
            </a:r>
          </a:p>
          <a:p>
            <a:pPr>
              <a:lnSpc>
                <a:spcPct val="80000"/>
              </a:lnSpc>
            </a:pPr>
            <a:r>
              <a:rPr lang="en-US" altLang="en-US" sz="2400" dirty="0"/>
              <a:t>They are protected in the cellular environment.</a:t>
            </a:r>
          </a:p>
        </p:txBody>
      </p:sp>
      <p:sp>
        <p:nvSpPr>
          <p:cNvPr id="16" name="Rectangle 54">
            <a:extLst>
              <a:ext uri="{FF2B5EF4-FFF2-40B4-BE49-F238E27FC236}">
                <a16:creationId xmlns:a16="http://schemas.microsoft.com/office/drawing/2014/main" id="{C1EBDC51-1AC0-41BE-A5A8-3CDA004056B4}"/>
              </a:ext>
            </a:extLst>
          </p:cNvPr>
          <p:cNvSpPr txBox="1">
            <a:spLocks noChangeArrowheads="1"/>
          </p:cNvSpPr>
          <p:nvPr/>
        </p:nvSpPr>
        <p:spPr>
          <a:xfrm>
            <a:off x="409963" y="1170122"/>
            <a:ext cx="8324076" cy="724546"/>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3200" dirty="0"/>
              <a:t>Un-protected proteins are broken apart during a HYDRATION process in the presence of water</a:t>
            </a:r>
          </a:p>
          <a:p>
            <a:pPr>
              <a:lnSpc>
                <a:spcPct val="80000"/>
              </a:lnSpc>
            </a:pPr>
            <a:endParaRPr lang="en-US" altLang="en-US" sz="3200" dirty="0"/>
          </a:p>
        </p:txBody>
      </p:sp>
      <p:cxnSp>
        <p:nvCxnSpPr>
          <p:cNvPr id="8" name="Straight Arrow Connector 7">
            <a:extLst>
              <a:ext uri="{FF2B5EF4-FFF2-40B4-BE49-F238E27FC236}">
                <a16:creationId xmlns:a16="http://schemas.microsoft.com/office/drawing/2014/main" id="{1968B5E7-C150-4A95-AAEC-FE29FEED56B7}"/>
              </a:ext>
            </a:extLst>
          </p:cNvPr>
          <p:cNvCxnSpPr>
            <a:cxnSpLocks/>
          </p:cNvCxnSpPr>
          <p:nvPr/>
        </p:nvCxnSpPr>
        <p:spPr>
          <a:xfrm flipH="1">
            <a:off x="4832008" y="4143471"/>
            <a:ext cx="1472544" cy="10329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54">
            <a:extLst>
              <a:ext uri="{FF2B5EF4-FFF2-40B4-BE49-F238E27FC236}">
                <a16:creationId xmlns:a16="http://schemas.microsoft.com/office/drawing/2014/main" id="{B0A32031-40F3-4CD9-8210-745FC7F5749A}"/>
              </a:ext>
            </a:extLst>
          </p:cNvPr>
          <p:cNvSpPr txBox="1">
            <a:spLocks noChangeArrowheads="1"/>
          </p:cNvSpPr>
          <p:nvPr/>
        </p:nvSpPr>
        <p:spPr>
          <a:xfrm>
            <a:off x="4166152" y="3877089"/>
            <a:ext cx="668135" cy="53844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2000" b="1" dirty="0"/>
              <a:t>H</a:t>
            </a:r>
            <a:r>
              <a:rPr lang="en-US" altLang="en-US" sz="2000" b="1" baseline="-25000" dirty="0"/>
              <a:t>2</a:t>
            </a:r>
            <a:r>
              <a:rPr lang="en-US" altLang="en-US" sz="2000" b="1" dirty="0"/>
              <a:t>O</a:t>
            </a:r>
          </a:p>
        </p:txBody>
      </p:sp>
    </p:spTree>
    <p:extLst>
      <p:ext uri="{BB962C8B-B14F-4D97-AF65-F5344CB8AC3E}">
        <p14:creationId xmlns:p14="http://schemas.microsoft.com/office/powerpoint/2010/main" val="33147691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951831"/>
            <a:ext cx="8229600" cy="2954338"/>
          </a:xfrm>
        </p:spPr>
        <p:style>
          <a:lnRef idx="2">
            <a:schemeClr val="accent2"/>
          </a:lnRef>
          <a:fillRef idx="1">
            <a:schemeClr val="lt1"/>
          </a:fillRef>
          <a:effectRef idx="0">
            <a:schemeClr val="accent2"/>
          </a:effectRef>
          <a:fontRef idx="minor">
            <a:schemeClr val="dk1"/>
          </a:fontRef>
        </p:style>
        <p:txBody>
          <a:bodyPr>
            <a:normAutofit/>
          </a:bodyPr>
          <a:lstStyle/>
          <a:p>
            <a:r>
              <a:rPr lang="en-US" sz="6000" dirty="0"/>
              <a:t>IT GETS WORSE</a:t>
            </a:r>
          </a:p>
        </p:txBody>
      </p:sp>
      <p:sp>
        <p:nvSpPr>
          <p:cNvPr id="4" name="Slide Number Placeholder 3"/>
          <p:cNvSpPr>
            <a:spLocks noGrp="1"/>
          </p:cNvSpPr>
          <p:nvPr>
            <p:ph type="sldNum" sz="quarter" idx="12"/>
          </p:nvPr>
        </p:nvSpPr>
        <p:spPr/>
        <p:txBody>
          <a:bodyPr/>
          <a:lstStyle/>
          <a:p>
            <a:fld id="{BB505C3B-F117-4322-996A-3271CB361D87}" type="slidenum">
              <a:rPr lang="en-US" smtClean="0"/>
              <a:pPr/>
              <a:t>41</a:t>
            </a:fld>
            <a:endParaRPr lang="en-US"/>
          </a:p>
        </p:txBody>
      </p:sp>
    </p:spTree>
    <p:extLst>
      <p:ext uri="{BB962C8B-B14F-4D97-AF65-F5344CB8AC3E}">
        <p14:creationId xmlns:p14="http://schemas.microsoft.com/office/powerpoint/2010/main" val="4556829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4">
            <a:extLst>
              <a:ext uri="{FF2B5EF4-FFF2-40B4-BE49-F238E27FC236}">
                <a16:creationId xmlns:a16="http://schemas.microsoft.com/office/drawing/2014/main" id="{0F2766B0-EF7C-49AF-A3F1-6D42E3141DBE}"/>
              </a:ext>
            </a:extLst>
          </p:cNvPr>
          <p:cNvSpPr>
            <a:spLocks noGrp="1" noChangeArrowheads="1"/>
          </p:cNvSpPr>
          <p:nvPr>
            <p:ph type="title"/>
          </p:nvPr>
        </p:nvSpPr>
        <p:spPr>
          <a:xfrm>
            <a:off x="457200" y="25962"/>
            <a:ext cx="8229600" cy="1143000"/>
          </a:xfrm>
        </p:spPr>
        <p:txBody>
          <a:bodyPr/>
          <a:lstStyle/>
          <a:p>
            <a:pPr>
              <a:lnSpc>
                <a:spcPct val="80000"/>
              </a:lnSpc>
            </a:pPr>
            <a:r>
              <a:rPr lang="en-US" altLang="en-US" dirty="0"/>
              <a:t>The Oxygen Problem</a:t>
            </a:r>
          </a:p>
        </p:txBody>
      </p:sp>
      <p:sp>
        <p:nvSpPr>
          <p:cNvPr id="18" name="Rectangle 54">
            <a:extLst>
              <a:ext uri="{FF2B5EF4-FFF2-40B4-BE49-F238E27FC236}">
                <a16:creationId xmlns:a16="http://schemas.microsoft.com/office/drawing/2014/main" id="{2EEFA7F8-DA2B-4CFC-8A1A-33E8AD9A93B1}"/>
              </a:ext>
            </a:extLst>
          </p:cNvPr>
          <p:cNvSpPr txBox="1">
            <a:spLocks noChangeArrowheads="1"/>
          </p:cNvSpPr>
          <p:nvPr/>
        </p:nvSpPr>
        <p:spPr>
          <a:xfrm>
            <a:off x="139485" y="4177187"/>
            <a:ext cx="900451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altLang="en-US" sz="3200" dirty="0"/>
              <a:t>Life cannot start </a:t>
            </a:r>
            <a:r>
              <a:rPr lang="en-US" altLang="en-US" sz="3200" u="sng" dirty="0"/>
              <a:t>with</a:t>
            </a:r>
            <a:r>
              <a:rPr lang="en-US" altLang="en-US" sz="3200" dirty="0"/>
              <a:t> oxygen in the atmosphere – Oxygen </a:t>
            </a:r>
            <a:r>
              <a:rPr lang="en-US" altLang="en-US" sz="3200" b="1" u="sng" dirty="0"/>
              <a:t>RADICALS</a:t>
            </a:r>
            <a:r>
              <a:rPr lang="en-US" altLang="en-US" sz="3200" dirty="0"/>
              <a:t> in the environment rapidly breaks down molecules (like proteins and DNA) without cellular protections.</a:t>
            </a:r>
          </a:p>
          <a:p>
            <a:pPr algn="l">
              <a:lnSpc>
                <a:spcPct val="80000"/>
              </a:lnSpc>
            </a:pPr>
            <a:endParaRPr lang="en-US" altLang="en-US" sz="3200" dirty="0"/>
          </a:p>
          <a:p>
            <a:pPr algn="l">
              <a:lnSpc>
                <a:spcPct val="80000"/>
              </a:lnSpc>
            </a:pPr>
            <a:endParaRPr lang="en-US" altLang="en-US" sz="3200" dirty="0"/>
          </a:p>
          <a:p>
            <a:pPr algn="l">
              <a:lnSpc>
                <a:spcPct val="80000"/>
              </a:lnSpc>
            </a:pPr>
            <a:r>
              <a:rPr lang="en-US" altLang="en-US" sz="3200" dirty="0"/>
              <a:t>Life cannot start </a:t>
            </a:r>
            <a:r>
              <a:rPr lang="en-US" altLang="en-US" sz="3200" u="sng" dirty="0"/>
              <a:t>without</a:t>
            </a:r>
            <a:r>
              <a:rPr lang="en-US" altLang="en-US" sz="3200" dirty="0"/>
              <a:t> oxygen in the atmosphere – Oxygen is a key requirement in the respiration and metabolic processes.</a:t>
            </a:r>
          </a:p>
        </p:txBody>
      </p:sp>
      <p:pic>
        <p:nvPicPr>
          <p:cNvPr id="3" name="Picture 2">
            <a:extLst>
              <a:ext uri="{FF2B5EF4-FFF2-40B4-BE49-F238E27FC236}">
                <a16:creationId xmlns:a16="http://schemas.microsoft.com/office/drawing/2014/main" id="{969E9A52-A693-4919-BA9C-8D8E927CF3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954" y="1474122"/>
            <a:ext cx="1181780" cy="1099504"/>
          </a:xfrm>
          <a:prstGeom prst="rect">
            <a:avLst/>
          </a:prstGeom>
        </p:spPr>
      </p:pic>
      <p:pic>
        <p:nvPicPr>
          <p:cNvPr id="5" name="Picture 4">
            <a:extLst>
              <a:ext uri="{FF2B5EF4-FFF2-40B4-BE49-F238E27FC236}">
                <a16:creationId xmlns:a16="http://schemas.microsoft.com/office/drawing/2014/main" id="{5BCF629C-2CA2-44F2-ADE0-D2996720AD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1454" y="1478303"/>
            <a:ext cx="1872863" cy="1092503"/>
          </a:xfrm>
          <a:prstGeom prst="rect">
            <a:avLst/>
          </a:prstGeom>
        </p:spPr>
      </p:pic>
      <p:pic>
        <p:nvPicPr>
          <p:cNvPr id="4" name="Picture 3">
            <a:extLst>
              <a:ext uri="{FF2B5EF4-FFF2-40B4-BE49-F238E27FC236}">
                <a16:creationId xmlns:a16="http://schemas.microsoft.com/office/drawing/2014/main" id="{9A0A1571-499C-4344-9BED-CC62505F17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6323" y="1168962"/>
            <a:ext cx="2618471" cy="1709824"/>
          </a:xfrm>
          <a:prstGeom prst="rect">
            <a:avLst/>
          </a:prstGeom>
        </p:spPr>
      </p:pic>
    </p:spTree>
    <p:extLst>
      <p:ext uri="{BB962C8B-B14F-4D97-AF65-F5344CB8AC3E}">
        <p14:creationId xmlns:p14="http://schemas.microsoft.com/office/powerpoint/2010/main" val="10092317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951831"/>
            <a:ext cx="8229600" cy="2954338"/>
          </a:xfrm>
        </p:spPr>
        <p:style>
          <a:lnRef idx="2">
            <a:schemeClr val="accent2"/>
          </a:lnRef>
          <a:fillRef idx="1">
            <a:schemeClr val="lt1"/>
          </a:fillRef>
          <a:effectRef idx="0">
            <a:schemeClr val="accent2"/>
          </a:effectRef>
          <a:fontRef idx="minor">
            <a:schemeClr val="dk1"/>
          </a:fontRef>
        </p:style>
        <p:txBody>
          <a:bodyPr>
            <a:normAutofit/>
          </a:bodyPr>
          <a:lstStyle/>
          <a:p>
            <a:r>
              <a:rPr lang="en-US" sz="6000" dirty="0"/>
              <a:t>IT GETS WORSE</a:t>
            </a:r>
          </a:p>
        </p:txBody>
      </p:sp>
      <p:sp>
        <p:nvSpPr>
          <p:cNvPr id="4" name="Slide Number Placeholder 3"/>
          <p:cNvSpPr>
            <a:spLocks noGrp="1"/>
          </p:cNvSpPr>
          <p:nvPr>
            <p:ph type="sldNum" sz="quarter" idx="12"/>
          </p:nvPr>
        </p:nvSpPr>
        <p:spPr/>
        <p:txBody>
          <a:bodyPr/>
          <a:lstStyle/>
          <a:p>
            <a:fld id="{BB505C3B-F117-4322-996A-3271CB361D87}" type="slidenum">
              <a:rPr lang="en-US" smtClean="0"/>
              <a:pPr/>
              <a:t>43</a:t>
            </a:fld>
            <a:endParaRPr lang="en-US"/>
          </a:p>
        </p:txBody>
      </p:sp>
    </p:spTree>
    <p:extLst>
      <p:ext uri="{BB962C8B-B14F-4D97-AF65-F5344CB8AC3E}">
        <p14:creationId xmlns:p14="http://schemas.microsoft.com/office/powerpoint/2010/main" val="33875985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4">
            <a:extLst>
              <a:ext uri="{FF2B5EF4-FFF2-40B4-BE49-F238E27FC236}">
                <a16:creationId xmlns:a16="http://schemas.microsoft.com/office/drawing/2014/main" id="{0F2766B0-EF7C-49AF-A3F1-6D42E3141DBE}"/>
              </a:ext>
            </a:extLst>
          </p:cNvPr>
          <p:cNvSpPr>
            <a:spLocks noGrp="1" noChangeArrowheads="1"/>
          </p:cNvSpPr>
          <p:nvPr>
            <p:ph type="title"/>
          </p:nvPr>
        </p:nvSpPr>
        <p:spPr>
          <a:xfrm>
            <a:off x="409962" y="27122"/>
            <a:ext cx="8229600" cy="1143000"/>
          </a:xfrm>
        </p:spPr>
        <p:txBody>
          <a:bodyPr/>
          <a:lstStyle/>
          <a:p>
            <a:pPr>
              <a:lnSpc>
                <a:spcPct val="80000"/>
              </a:lnSpc>
            </a:pPr>
            <a:r>
              <a:rPr lang="en-US" altLang="en-US" dirty="0"/>
              <a:t>Side-Chain Interaction</a:t>
            </a:r>
          </a:p>
        </p:txBody>
      </p:sp>
      <p:sp>
        <p:nvSpPr>
          <p:cNvPr id="18" name="Rectangle 54">
            <a:extLst>
              <a:ext uri="{FF2B5EF4-FFF2-40B4-BE49-F238E27FC236}">
                <a16:creationId xmlns:a16="http://schemas.microsoft.com/office/drawing/2014/main" id="{2EEFA7F8-DA2B-4CFC-8A1A-33E8AD9A93B1}"/>
              </a:ext>
            </a:extLst>
          </p:cNvPr>
          <p:cNvSpPr txBox="1">
            <a:spLocks noChangeArrowheads="1"/>
          </p:cNvSpPr>
          <p:nvPr/>
        </p:nvSpPr>
        <p:spPr>
          <a:xfrm>
            <a:off x="0" y="1170122"/>
            <a:ext cx="9143999" cy="724546"/>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3200" dirty="0"/>
              <a:t>Un-protected protein side-chains (-R groups) can pre-maturely fold, deactivating the protein. </a:t>
            </a:r>
          </a:p>
          <a:p>
            <a:pPr>
              <a:lnSpc>
                <a:spcPct val="80000"/>
              </a:lnSpc>
            </a:pPr>
            <a:endParaRPr lang="en-US" altLang="en-US" sz="3200" dirty="0"/>
          </a:p>
        </p:txBody>
      </p:sp>
      <p:pic>
        <p:nvPicPr>
          <p:cNvPr id="4" name="Picture 3">
            <a:extLst>
              <a:ext uri="{FF2B5EF4-FFF2-40B4-BE49-F238E27FC236}">
                <a16:creationId xmlns:a16="http://schemas.microsoft.com/office/drawing/2014/main" id="{02BD8947-C3F4-48CB-9BCA-6AA867BEDD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651" y="2099031"/>
            <a:ext cx="7330698" cy="4563719"/>
          </a:xfrm>
          <a:prstGeom prst="rect">
            <a:avLst/>
          </a:prstGeom>
        </p:spPr>
      </p:pic>
    </p:spTree>
    <p:extLst>
      <p:ext uri="{BB962C8B-B14F-4D97-AF65-F5344CB8AC3E}">
        <p14:creationId xmlns:p14="http://schemas.microsoft.com/office/powerpoint/2010/main" val="41241784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4">
            <a:extLst>
              <a:ext uri="{FF2B5EF4-FFF2-40B4-BE49-F238E27FC236}">
                <a16:creationId xmlns:a16="http://schemas.microsoft.com/office/drawing/2014/main" id="{0F2766B0-EF7C-49AF-A3F1-6D42E3141DBE}"/>
              </a:ext>
            </a:extLst>
          </p:cNvPr>
          <p:cNvSpPr>
            <a:spLocks noGrp="1" noChangeArrowheads="1"/>
          </p:cNvSpPr>
          <p:nvPr>
            <p:ph type="title"/>
          </p:nvPr>
        </p:nvSpPr>
        <p:spPr>
          <a:xfrm>
            <a:off x="409962" y="27122"/>
            <a:ext cx="8229600" cy="1143000"/>
          </a:xfrm>
        </p:spPr>
        <p:txBody>
          <a:bodyPr/>
          <a:lstStyle/>
          <a:p>
            <a:pPr>
              <a:lnSpc>
                <a:spcPct val="80000"/>
              </a:lnSpc>
            </a:pPr>
            <a:r>
              <a:rPr lang="en-US" altLang="en-US" dirty="0"/>
              <a:t>Complex Folding</a:t>
            </a:r>
          </a:p>
        </p:txBody>
      </p:sp>
      <p:sp>
        <p:nvSpPr>
          <p:cNvPr id="18" name="Rectangle 54">
            <a:extLst>
              <a:ext uri="{FF2B5EF4-FFF2-40B4-BE49-F238E27FC236}">
                <a16:creationId xmlns:a16="http://schemas.microsoft.com/office/drawing/2014/main" id="{2EEFA7F8-DA2B-4CFC-8A1A-33E8AD9A93B1}"/>
              </a:ext>
            </a:extLst>
          </p:cNvPr>
          <p:cNvSpPr txBox="1">
            <a:spLocks noChangeArrowheads="1"/>
          </p:cNvSpPr>
          <p:nvPr/>
        </p:nvSpPr>
        <p:spPr>
          <a:xfrm>
            <a:off x="409963" y="1170122"/>
            <a:ext cx="8324076" cy="724546"/>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3200" dirty="0"/>
              <a:t>Proteins are folded inside cellular Golgi Bodies to direct complex enzyme formation</a:t>
            </a:r>
          </a:p>
          <a:p>
            <a:pPr>
              <a:lnSpc>
                <a:spcPct val="80000"/>
              </a:lnSpc>
            </a:pPr>
            <a:endParaRPr lang="en-US" altLang="en-US" sz="3200" dirty="0"/>
          </a:p>
        </p:txBody>
      </p:sp>
      <p:pic>
        <p:nvPicPr>
          <p:cNvPr id="12" name="Picture 11">
            <a:extLst>
              <a:ext uri="{FF2B5EF4-FFF2-40B4-BE49-F238E27FC236}">
                <a16:creationId xmlns:a16="http://schemas.microsoft.com/office/drawing/2014/main" id="{FD890F20-D63E-4E41-A56F-0633C3613B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828" y="1894668"/>
            <a:ext cx="8229599" cy="4847677"/>
          </a:xfrm>
          <a:prstGeom prst="rect">
            <a:avLst/>
          </a:prstGeom>
        </p:spPr>
      </p:pic>
      <p:cxnSp>
        <p:nvCxnSpPr>
          <p:cNvPr id="19" name="Straight Arrow Connector 18">
            <a:extLst>
              <a:ext uri="{FF2B5EF4-FFF2-40B4-BE49-F238E27FC236}">
                <a16:creationId xmlns:a16="http://schemas.microsoft.com/office/drawing/2014/main" id="{F6C5B1CA-557F-40B3-B5CE-87C2F467484A}"/>
              </a:ext>
            </a:extLst>
          </p:cNvPr>
          <p:cNvCxnSpPr>
            <a:cxnSpLocks/>
          </p:cNvCxnSpPr>
          <p:nvPr/>
        </p:nvCxnSpPr>
        <p:spPr>
          <a:xfrm>
            <a:off x="3080897" y="4318506"/>
            <a:ext cx="53020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41CA2E8-8B92-4FF8-A592-77566FBE34CB}"/>
              </a:ext>
            </a:extLst>
          </p:cNvPr>
          <p:cNvCxnSpPr>
            <a:cxnSpLocks/>
          </p:cNvCxnSpPr>
          <p:nvPr/>
        </p:nvCxnSpPr>
        <p:spPr>
          <a:xfrm>
            <a:off x="5418558" y="2905577"/>
            <a:ext cx="53020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Curved 23">
            <a:extLst>
              <a:ext uri="{FF2B5EF4-FFF2-40B4-BE49-F238E27FC236}">
                <a16:creationId xmlns:a16="http://schemas.microsoft.com/office/drawing/2014/main" id="{625B10B9-58FF-4BA2-9F61-612DF73D3816}"/>
              </a:ext>
            </a:extLst>
          </p:cNvPr>
          <p:cNvCxnSpPr/>
          <p:nvPr/>
        </p:nvCxnSpPr>
        <p:spPr>
          <a:xfrm rot="5400000">
            <a:off x="7346197" y="4109280"/>
            <a:ext cx="1007390" cy="139485"/>
          </a:xfrm>
          <a:prstGeom prst="curvedConnector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75300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951831"/>
            <a:ext cx="8229600" cy="2954338"/>
          </a:xfrm>
        </p:spPr>
        <p:style>
          <a:lnRef idx="2">
            <a:schemeClr val="accent2"/>
          </a:lnRef>
          <a:fillRef idx="1">
            <a:schemeClr val="lt1"/>
          </a:fillRef>
          <a:effectRef idx="0">
            <a:schemeClr val="accent2"/>
          </a:effectRef>
          <a:fontRef idx="minor">
            <a:schemeClr val="dk1"/>
          </a:fontRef>
        </p:style>
        <p:txBody>
          <a:bodyPr>
            <a:normAutofit/>
          </a:bodyPr>
          <a:lstStyle/>
          <a:p>
            <a:r>
              <a:rPr lang="en-US" sz="6000" dirty="0"/>
              <a:t>IT GETS WORSE</a:t>
            </a:r>
          </a:p>
        </p:txBody>
      </p:sp>
      <p:sp>
        <p:nvSpPr>
          <p:cNvPr id="4" name="Slide Number Placeholder 3"/>
          <p:cNvSpPr>
            <a:spLocks noGrp="1"/>
          </p:cNvSpPr>
          <p:nvPr>
            <p:ph type="sldNum" sz="quarter" idx="12"/>
          </p:nvPr>
        </p:nvSpPr>
        <p:spPr/>
        <p:txBody>
          <a:bodyPr/>
          <a:lstStyle/>
          <a:p>
            <a:fld id="{BB505C3B-F117-4322-996A-3271CB361D87}" type="slidenum">
              <a:rPr lang="en-US" smtClean="0"/>
              <a:pPr/>
              <a:t>46</a:t>
            </a:fld>
            <a:endParaRPr lang="en-US"/>
          </a:p>
        </p:txBody>
      </p:sp>
    </p:spTree>
    <p:extLst>
      <p:ext uri="{BB962C8B-B14F-4D97-AF65-F5344CB8AC3E}">
        <p14:creationId xmlns:p14="http://schemas.microsoft.com/office/powerpoint/2010/main" val="12953381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4">
            <a:extLst>
              <a:ext uri="{FF2B5EF4-FFF2-40B4-BE49-F238E27FC236}">
                <a16:creationId xmlns:a16="http://schemas.microsoft.com/office/drawing/2014/main" id="{0F2766B0-EF7C-49AF-A3F1-6D42E3141DBE}"/>
              </a:ext>
            </a:extLst>
          </p:cNvPr>
          <p:cNvSpPr>
            <a:spLocks noGrp="1" noChangeArrowheads="1"/>
          </p:cNvSpPr>
          <p:nvPr>
            <p:ph type="title"/>
          </p:nvPr>
        </p:nvSpPr>
        <p:spPr>
          <a:xfrm>
            <a:off x="0" y="0"/>
            <a:ext cx="9202490" cy="1143000"/>
          </a:xfrm>
        </p:spPr>
        <p:txBody>
          <a:bodyPr>
            <a:normAutofit fontScale="90000"/>
          </a:bodyPr>
          <a:lstStyle/>
          <a:p>
            <a:pPr>
              <a:lnSpc>
                <a:spcPct val="80000"/>
              </a:lnSpc>
            </a:pPr>
            <a:r>
              <a:rPr lang="en-US" altLang="en-US" dirty="0"/>
              <a:t>Interaction with the Chemical Environment</a:t>
            </a:r>
          </a:p>
        </p:txBody>
      </p:sp>
      <p:sp>
        <p:nvSpPr>
          <p:cNvPr id="18" name="Rectangle 54">
            <a:extLst>
              <a:ext uri="{FF2B5EF4-FFF2-40B4-BE49-F238E27FC236}">
                <a16:creationId xmlns:a16="http://schemas.microsoft.com/office/drawing/2014/main" id="{2EEFA7F8-DA2B-4CFC-8A1A-33E8AD9A93B1}"/>
              </a:ext>
            </a:extLst>
          </p:cNvPr>
          <p:cNvSpPr txBox="1">
            <a:spLocks noChangeArrowheads="1"/>
          </p:cNvSpPr>
          <p:nvPr/>
        </p:nvSpPr>
        <p:spPr>
          <a:xfrm>
            <a:off x="409962" y="2838429"/>
            <a:ext cx="8324076" cy="724546"/>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3200" dirty="0"/>
              <a:t>Un-protected amino acids, proteins, DNA and RNA and other biologically active molecules can react randomly with other chemicals in the ‘primordial soup’ environment destroying or deactivating the active molecules or preventing their formation in the first place. </a:t>
            </a:r>
          </a:p>
          <a:p>
            <a:pPr>
              <a:lnSpc>
                <a:spcPct val="80000"/>
              </a:lnSpc>
            </a:pPr>
            <a:endParaRPr lang="en-US" altLang="en-US" sz="3200" dirty="0"/>
          </a:p>
          <a:p>
            <a:pPr>
              <a:lnSpc>
                <a:spcPct val="80000"/>
              </a:lnSpc>
            </a:pPr>
            <a:endParaRPr lang="en-US" altLang="en-US" sz="3200" dirty="0"/>
          </a:p>
        </p:txBody>
      </p:sp>
      <p:pic>
        <p:nvPicPr>
          <p:cNvPr id="3" name="Picture 2">
            <a:extLst>
              <a:ext uri="{FF2B5EF4-FFF2-40B4-BE49-F238E27FC236}">
                <a16:creationId xmlns:a16="http://schemas.microsoft.com/office/drawing/2014/main" id="{FC2D31E6-E753-4DA1-98FA-C35F6C5ABF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804" y="4967811"/>
            <a:ext cx="3735196" cy="1758655"/>
          </a:xfrm>
          <a:prstGeom prst="rect">
            <a:avLst/>
          </a:prstGeom>
        </p:spPr>
      </p:pic>
      <p:pic>
        <p:nvPicPr>
          <p:cNvPr id="6" name="Picture 5">
            <a:extLst>
              <a:ext uri="{FF2B5EF4-FFF2-40B4-BE49-F238E27FC236}">
                <a16:creationId xmlns:a16="http://schemas.microsoft.com/office/drawing/2014/main" id="{53B55AFF-C453-4E1C-BE16-0F84735F18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0448" y="4897666"/>
            <a:ext cx="2171700" cy="1828800"/>
          </a:xfrm>
          <a:prstGeom prst="rect">
            <a:avLst/>
          </a:prstGeom>
        </p:spPr>
      </p:pic>
    </p:spTree>
    <p:extLst>
      <p:ext uri="{BB962C8B-B14F-4D97-AF65-F5344CB8AC3E}">
        <p14:creationId xmlns:p14="http://schemas.microsoft.com/office/powerpoint/2010/main" val="22974879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951831"/>
            <a:ext cx="8229600" cy="2954338"/>
          </a:xfrm>
        </p:spPr>
        <p:style>
          <a:lnRef idx="2">
            <a:schemeClr val="accent2"/>
          </a:lnRef>
          <a:fillRef idx="1">
            <a:schemeClr val="lt1"/>
          </a:fillRef>
          <a:effectRef idx="0">
            <a:schemeClr val="accent2"/>
          </a:effectRef>
          <a:fontRef idx="minor">
            <a:schemeClr val="dk1"/>
          </a:fontRef>
        </p:style>
        <p:txBody>
          <a:bodyPr>
            <a:normAutofit/>
          </a:bodyPr>
          <a:lstStyle/>
          <a:p>
            <a:r>
              <a:rPr lang="en-US" sz="6000" dirty="0"/>
              <a:t>IT GETS WORSE</a:t>
            </a:r>
          </a:p>
        </p:txBody>
      </p:sp>
      <p:sp>
        <p:nvSpPr>
          <p:cNvPr id="4" name="Slide Number Placeholder 3"/>
          <p:cNvSpPr>
            <a:spLocks noGrp="1"/>
          </p:cNvSpPr>
          <p:nvPr>
            <p:ph type="sldNum" sz="quarter" idx="12"/>
          </p:nvPr>
        </p:nvSpPr>
        <p:spPr/>
        <p:txBody>
          <a:bodyPr/>
          <a:lstStyle/>
          <a:p>
            <a:fld id="{BB505C3B-F117-4322-996A-3271CB361D87}" type="slidenum">
              <a:rPr lang="en-US" smtClean="0"/>
              <a:pPr/>
              <a:t>48</a:t>
            </a:fld>
            <a:endParaRPr lang="en-US"/>
          </a:p>
        </p:txBody>
      </p:sp>
    </p:spTree>
    <p:extLst>
      <p:ext uri="{BB962C8B-B14F-4D97-AF65-F5344CB8AC3E}">
        <p14:creationId xmlns:p14="http://schemas.microsoft.com/office/powerpoint/2010/main" val="20862715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4">
            <a:extLst>
              <a:ext uri="{FF2B5EF4-FFF2-40B4-BE49-F238E27FC236}">
                <a16:creationId xmlns:a16="http://schemas.microsoft.com/office/drawing/2014/main" id="{0F2766B0-EF7C-49AF-A3F1-6D42E3141DBE}"/>
              </a:ext>
            </a:extLst>
          </p:cNvPr>
          <p:cNvSpPr>
            <a:spLocks noGrp="1" noChangeArrowheads="1"/>
          </p:cNvSpPr>
          <p:nvPr>
            <p:ph type="title"/>
          </p:nvPr>
        </p:nvSpPr>
        <p:spPr>
          <a:xfrm>
            <a:off x="409961" y="27122"/>
            <a:ext cx="8470567" cy="1143000"/>
          </a:xfrm>
        </p:spPr>
        <p:txBody>
          <a:bodyPr>
            <a:normAutofit fontScale="90000"/>
          </a:bodyPr>
          <a:lstStyle/>
          <a:p>
            <a:pPr>
              <a:lnSpc>
                <a:spcPct val="80000"/>
              </a:lnSpc>
            </a:pPr>
            <a:r>
              <a:rPr lang="en-US" altLang="en-US" dirty="0"/>
              <a:t>Damage from the Physical Environment</a:t>
            </a:r>
          </a:p>
        </p:txBody>
      </p:sp>
      <p:sp>
        <p:nvSpPr>
          <p:cNvPr id="18" name="Rectangle 54">
            <a:extLst>
              <a:ext uri="{FF2B5EF4-FFF2-40B4-BE49-F238E27FC236}">
                <a16:creationId xmlns:a16="http://schemas.microsoft.com/office/drawing/2014/main" id="{2EEFA7F8-DA2B-4CFC-8A1A-33E8AD9A93B1}"/>
              </a:ext>
            </a:extLst>
          </p:cNvPr>
          <p:cNvSpPr txBox="1">
            <a:spLocks noChangeArrowheads="1"/>
          </p:cNvSpPr>
          <p:nvPr/>
        </p:nvSpPr>
        <p:spPr>
          <a:xfrm>
            <a:off x="409962" y="2144578"/>
            <a:ext cx="8324076" cy="724546"/>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endParaRPr lang="en-US" altLang="en-US" sz="3200" dirty="0"/>
          </a:p>
          <a:p>
            <a:pPr algn="l">
              <a:lnSpc>
                <a:spcPct val="80000"/>
              </a:lnSpc>
            </a:pPr>
            <a:r>
              <a:rPr lang="en-US" altLang="en-US" sz="3200" dirty="0"/>
              <a:t>In the external environment, no repair mechanism is at work. </a:t>
            </a:r>
          </a:p>
          <a:p>
            <a:pPr algn="l">
              <a:lnSpc>
                <a:spcPct val="80000"/>
              </a:lnSpc>
            </a:pPr>
            <a:endParaRPr lang="en-US" altLang="en-US" sz="3200" dirty="0"/>
          </a:p>
          <a:p>
            <a:pPr algn="l">
              <a:lnSpc>
                <a:spcPct val="80000"/>
              </a:lnSpc>
            </a:pPr>
            <a:endParaRPr lang="en-US" altLang="en-US" sz="3200" dirty="0"/>
          </a:p>
          <a:p>
            <a:pPr algn="l">
              <a:lnSpc>
                <a:spcPct val="80000"/>
              </a:lnSpc>
            </a:pPr>
            <a:r>
              <a:rPr lang="en-US" altLang="en-US" sz="3200" dirty="0"/>
              <a:t>Our DNA is damaged in hundreds of locations every day. Repair enzymes (proteins) and mechanisms are constantly at work.</a:t>
            </a:r>
          </a:p>
          <a:p>
            <a:pPr>
              <a:lnSpc>
                <a:spcPct val="80000"/>
              </a:lnSpc>
            </a:pPr>
            <a:endParaRPr lang="en-US" altLang="en-US" sz="3200" dirty="0"/>
          </a:p>
          <a:p>
            <a:pPr>
              <a:lnSpc>
                <a:spcPct val="80000"/>
              </a:lnSpc>
            </a:pPr>
            <a:endParaRPr lang="en-US" altLang="en-US" sz="3200" dirty="0"/>
          </a:p>
        </p:txBody>
      </p:sp>
      <p:pic>
        <p:nvPicPr>
          <p:cNvPr id="3" name="Picture 2">
            <a:extLst>
              <a:ext uri="{FF2B5EF4-FFF2-40B4-BE49-F238E27FC236}">
                <a16:creationId xmlns:a16="http://schemas.microsoft.com/office/drawing/2014/main" id="{B9F156DD-750C-4AC1-A9B0-93B023EFAE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520" y="3843580"/>
            <a:ext cx="8850960" cy="2689330"/>
          </a:xfrm>
          <a:prstGeom prst="rect">
            <a:avLst/>
          </a:prstGeom>
        </p:spPr>
      </p:pic>
      <p:pic>
        <p:nvPicPr>
          <p:cNvPr id="2052" name="Picture 4" descr="Image result for Heat Energy">
            <a:extLst>
              <a:ext uri="{FF2B5EF4-FFF2-40B4-BE49-F238E27FC236}">
                <a16:creationId xmlns:a16="http://schemas.microsoft.com/office/drawing/2014/main" id="{FC0700C5-DD37-4C45-ADDA-3875899D4D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773" y="1397349"/>
            <a:ext cx="1382084" cy="9990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B0D7F93-9BB8-4BE7-8FBD-53248BC896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5061" y="1336630"/>
            <a:ext cx="1075186" cy="1059753"/>
          </a:xfrm>
          <a:prstGeom prst="rect">
            <a:avLst/>
          </a:prstGeom>
        </p:spPr>
      </p:pic>
      <p:pic>
        <p:nvPicPr>
          <p:cNvPr id="11" name="Picture 10">
            <a:extLst>
              <a:ext uri="{FF2B5EF4-FFF2-40B4-BE49-F238E27FC236}">
                <a16:creationId xmlns:a16="http://schemas.microsoft.com/office/drawing/2014/main" id="{38708FF8-4BC3-463A-A10F-5ECBBF2C87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6689" y="1371665"/>
            <a:ext cx="942491" cy="1011877"/>
          </a:xfrm>
          <a:prstGeom prst="rect">
            <a:avLst/>
          </a:prstGeom>
        </p:spPr>
      </p:pic>
      <p:pic>
        <p:nvPicPr>
          <p:cNvPr id="4" name="Picture 3">
            <a:extLst>
              <a:ext uri="{FF2B5EF4-FFF2-40B4-BE49-F238E27FC236}">
                <a16:creationId xmlns:a16="http://schemas.microsoft.com/office/drawing/2014/main" id="{F4F40BF2-3E48-45EB-819D-933D4AE192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9729" y="1464403"/>
            <a:ext cx="952500" cy="957263"/>
          </a:xfrm>
          <a:prstGeom prst="rect">
            <a:avLst/>
          </a:prstGeom>
        </p:spPr>
      </p:pic>
    </p:spTree>
    <p:extLst>
      <p:ext uri="{BB962C8B-B14F-4D97-AF65-F5344CB8AC3E}">
        <p14:creationId xmlns:p14="http://schemas.microsoft.com/office/powerpoint/2010/main" val="422243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505C3B-F117-4322-996A-3271CB361D87}" type="slidenum">
              <a:rPr lang="en-US" smtClean="0">
                <a:solidFill>
                  <a:schemeClr val="tx1"/>
                </a:solidFill>
              </a:rPr>
              <a:pPr/>
              <a:t>5</a:t>
            </a:fld>
            <a:endParaRPr lang="en-US" dirty="0">
              <a:solidFill>
                <a:schemeClr val="tx1"/>
              </a:solidFill>
            </a:endParaRPr>
          </a:p>
        </p:txBody>
      </p:sp>
      <p:sp>
        <p:nvSpPr>
          <p:cNvPr id="5" name="Rectangle 4"/>
          <p:cNvSpPr/>
          <p:nvPr/>
        </p:nvSpPr>
        <p:spPr>
          <a:xfrm>
            <a:off x="828970" y="62468"/>
            <a:ext cx="7486060" cy="1938992"/>
          </a:xfrm>
          <a:prstGeom prst="rect">
            <a:avLst/>
          </a:prstGeom>
          <a:effectLst>
            <a:outerShdw blurRad="63500" dist="508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wrap="square" lIns="91440" tIns="45720" rIns="91440" bIns="45720">
            <a:spAutoFit/>
          </a:bodyPr>
          <a:lstStyle/>
          <a:p>
            <a:pPr algn="ctr"/>
            <a:r>
              <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rPr>
              <a:t>Relationship between Life and Chemistry</a:t>
            </a:r>
          </a:p>
        </p:txBody>
      </p:sp>
      <p:sp>
        <p:nvSpPr>
          <p:cNvPr id="6" name="Rectangle 54">
            <a:extLst>
              <a:ext uri="{FF2B5EF4-FFF2-40B4-BE49-F238E27FC236}">
                <a16:creationId xmlns:a16="http://schemas.microsoft.com/office/drawing/2014/main" id="{A36AC0F5-7401-4085-B35D-5156BBC4EB70}"/>
              </a:ext>
            </a:extLst>
          </p:cNvPr>
          <p:cNvSpPr txBox="1">
            <a:spLocks noChangeArrowheads="1"/>
          </p:cNvSpPr>
          <p:nvPr/>
        </p:nvSpPr>
        <p:spPr>
          <a:xfrm>
            <a:off x="85240" y="2715229"/>
            <a:ext cx="8973519" cy="4006245"/>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3900" dirty="0"/>
              <a:t>Life Rides on Chemistry</a:t>
            </a:r>
          </a:p>
          <a:p>
            <a:pPr>
              <a:lnSpc>
                <a:spcPct val="80000"/>
              </a:lnSpc>
            </a:pPr>
            <a:endParaRPr lang="en-US" altLang="en-US" sz="3900" dirty="0"/>
          </a:p>
          <a:p>
            <a:pPr algn="l">
              <a:lnSpc>
                <a:spcPct val="80000"/>
              </a:lnSpc>
            </a:pPr>
            <a:r>
              <a:rPr lang="en-US" altLang="en-US" sz="3600" dirty="0"/>
              <a:t>“The pure chemistry of a cell is not enough to explain the working of the cell, although the workings are chemical. The chemical workings of a cell are controlled by information that does NOT reside in the atoms and molecules.”</a:t>
            </a:r>
          </a:p>
          <a:p>
            <a:pPr algn="l">
              <a:lnSpc>
                <a:spcPct val="80000"/>
              </a:lnSpc>
            </a:pPr>
            <a:endParaRPr lang="en-US" altLang="en-US" sz="2400" dirty="0"/>
          </a:p>
          <a:p>
            <a:pPr algn="l">
              <a:lnSpc>
                <a:spcPct val="80000"/>
              </a:lnSpc>
            </a:pPr>
            <a:endParaRPr lang="en-US" altLang="en-US" sz="2400" dirty="0"/>
          </a:p>
          <a:p>
            <a:pPr algn="l">
              <a:lnSpc>
                <a:spcPct val="80000"/>
              </a:lnSpc>
            </a:pPr>
            <a:endParaRPr lang="en-US" altLang="en-US" sz="2400" dirty="0"/>
          </a:p>
          <a:p>
            <a:pPr algn="l">
              <a:lnSpc>
                <a:spcPct val="80000"/>
              </a:lnSpc>
            </a:pPr>
            <a:endParaRPr lang="en-US" altLang="en-US" sz="2400" dirty="0"/>
          </a:p>
          <a:p>
            <a:pPr algn="l">
              <a:lnSpc>
                <a:spcPct val="80000"/>
              </a:lnSpc>
            </a:pPr>
            <a:endParaRPr lang="en-US" altLang="en-US" sz="2400" dirty="0"/>
          </a:p>
          <a:p>
            <a:pPr algn="l">
              <a:lnSpc>
                <a:spcPct val="80000"/>
              </a:lnSpc>
            </a:pPr>
            <a:endParaRPr lang="en-US" altLang="en-US" sz="2400" dirty="0"/>
          </a:p>
          <a:p>
            <a:pPr algn="l">
              <a:lnSpc>
                <a:spcPct val="80000"/>
              </a:lnSpc>
            </a:pPr>
            <a:endParaRPr lang="en-US" altLang="en-US" sz="2400" dirty="0"/>
          </a:p>
          <a:p>
            <a:pPr algn="l">
              <a:lnSpc>
                <a:spcPct val="80000"/>
              </a:lnSpc>
            </a:pPr>
            <a:endParaRPr lang="en-US" altLang="en-US" sz="2400" dirty="0"/>
          </a:p>
          <a:p>
            <a:pPr algn="l">
              <a:lnSpc>
                <a:spcPct val="80000"/>
              </a:lnSpc>
            </a:pPr>
            <a:endParaRPr lang="en-US" altLang="en-US" sz="2400" dirty="0"/>
          </a:p>
          <a:p>
            <a:pPr algn="l">
              <a:lnSpc>
                <a:spcPct val="80000"/>
              </a:lnSpc>
            </a:pPr>
            <a:r>
              <a:rPr lang="en-US" altLang="en-US" sz="2400" dirty="0"/>
              <a:t>Dr. A.E. Wilder-Smith (1915-1955), noted Swiss professor with 3 earned </a:t>
            </a:r>
            <a:r>
              <a:rPr lang="en-US" altLang="en-US" sz="2400" dirty="0" err="1"/>
              <a:t>Ph.D’s</a:t>
            </a:r>
            <a:r>
              <a:rPr lang="en-US" altLang="en-US" sz="2400" dirty="0"/>
              <a:t> in physical organic chemistry, pharmacology and pharmacological sciences. He started out as an atheist and later became a noted Christian creation scientist.  </a:t>
            </a:r>
          </a:p>
          <a:p>
            <a:pPr>
              <a:lnSpc>
                <a:spcPct val="80000"/>
              </a:lnSpc>
            </a:pPr>
            <a:endParaRPr lang="en-US" altLang="en-US" sz="2400" dirty="0"/>
          </a:p>
          <a:p>
            <a:pPr>
              <a:lnSpc>
                <a:spcPct val="80000"/>
              </a:lnSpc>
            </a:pPr>
            <a:endParaRPr lang="en-US" altLang="en-US" sz="2400" dirty="0"/>
          </a:p>
        </p:txBody>
      </p:sp>
      <p:pic>
        <p:nvPicPr>
          <p:cNvPr id="3" name="Picture 2">
            <a:extLst>
              <a:ext uri="{FF2B5EF4-FFF2-40B4-BE49-F238E27FC236}">
                <a16:creationId xmlns:a16="http://schemas.microsoft.com/office/drawing/2014/main" id="{37C21015-8AC0-4317-B4A6-8E9D3C9270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6122" y="4431224"/>
            <a:ext cx="1838325" cy="1219200"/>
          </a:xfrm>
          <a:prstGeom prst="rect">
            <a:avLst/>
          </a:prstGeom>
        </p:spPr>
      </p:pic>
    </p:spTree>
    <p:extLst>
      <p:ext uri="{BB962C8B-B14F-4D97-AF65-F5344CB8AC3E}">
        <p14:creationId xmlns:p14="http://schemas.microsoft.com/office/powerpoint/2010/main" val="15847179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951831"/>
            <a:ext cx="8229600" cy="2954338"/>
          </a:xfrm>
        </p:spPr>
        <p:style>
          <a:lnRef idx="2">
            <a:schemeClr val="accent2"/>
          </a:lnRef>
          <a:fillRef idx="1">
            <a:schemeClr val="lt1"/>
          </a:fillRef>
          <a:effectRef idx="0">
            <a:schemeClr val="accent2"/>
          </a:effectRef>
          <a:fontRef idx="minor">
            <a:schemeClr val="dk1"/>
          </a:fontRef>
        </p:style>
        <p:txBody>
          <a:bodyPr>
            <a:normAutofit/>
          </a:bodyPr>
          <a:lstStyle/>
          <a:p>
            <a:r>
              <a:rPr lang="en-US" sz="6000" dirty="0"/>
              <a:t>IT GETS WORSE</a:t>
            </a:r>
          </a:p>
        </p:txBody>
      </p:sp>
      <p:sp>
        <p:nvSpPr>
          <p:cNvPr id="4" name="Slide Number Placeholder 3"/>
          <p:cNvSpPr>
            <a:spLocks noGrp="1"/>
          </p:cNvSpPr>
          <p:nvPr>
            <p:ph type="sldNum" sz="quarter" idx="12"/>
          </p:nvPr>
        </p:nvSpPr>
        <p:spPr/>
        <p:txBody>
          <a:bodyPr/>
          <a:lstStyle/>
          <a:p>
            <a:fld id="{BB505C3B-F117-4322-996A-3271CB361D87}" type="slidenum">
              <a:rPr lang="en-US" smtClean="0"/>
              <a:pPr/>
              <a:t>50</a:t>
            </a:fld>
            <a:endParaRPr lang="en-US"/>
          </a:p>
        </p:txBody>
      </p:sp>
    </p:spTree>
    <p:extLst>
      <p:ext uri="{BB962C8B-B14F-4D97-AF65-F5344CB8AC3E}">
        <p14:creationId xmlns:p14="http://schemas.microsoft.com/office/powerpoint/2010/main" val="7185519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4">
            <a:extLst>
              <a:ext uri="{FF2B5EF4-FFF2-40B4-BE49-F238E27FC236}">
                <a16:creationId xmlns:a16="http://schemas.microsoft.com/office/drawing/2014/main" id="{0F2766B0-EF7C-49AF-A3F1-6D42E3141DBE}"/>
              </a:ext>
            </a:extLst>
          </p:cNvPr>
          <p:cNvSpPr>
            <a:spLocks noGrp="1" noChangeArrowheads="1"/>
          </p:cNvSpPr>
          <p:nvPr>
            <p:ph type="title"/>
          </p:nvPr>
        </p:nvSpPr>
        <p:spPr>
          <a:xfrm>
            <a:off x="96493" y="0"/>
            <a:ext cx="8951014" cy="1143000"/>
          </a:xfrm>
        </p:spPr>
        <p:txBody>
          <a:bodyPr>
            <a:normAutofit/>
          </a:bodyPr>
          <a:lstStyle/>
          <a:p>
            <a:pPr>
              <a:lnSpc>
                <a:spcPct val="80000"/>
              </a:lnSpc>
            </a:pPr>
            <a:r>
              <a:rPr lang="en-US" altLang="en-US" dirty="0"/>
              <a:t>Concentration Problem</a:t>
            </a:r>
          </a:p>
        </p:txBody>
      </p:sp>
      <p:sp>
        <p:nvSpPr>
          <p:cNvPr id="18" name="Rectangle 54">
            <a:extLst>
              <a:ext uri="{FF2B5EF4-FFF2-40B4-BE49-F238E27FC236}">
                <a16:creationId xmlns:a16="http://schemas.microsoft.com/office/drawing/2014/main" id="{2EEFA7F8-DA2B-4CFC-8A1A-33E8AD9A93B1}"/>
              </a:ext>
            </a:extLst>
          </p:cNvPr>
          <p:cNvSpPr txBox="1">
            <a:spLocks noChangeArrowheads="1"/>
          </p:cNvSpPr>
          <p:nvPr/>
        </p:nvSpPr>
        <p:spPr>
          <a:xfrm>
            <a:off x="-75740" y="1347284"/>
            <a:ext cx="9295480" cy="724546"/>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3200" dirty="0"/>
              <a:t>In an open environment, there is no mechanism to control the concentration of molecules and the molecules are too dilute to react together in effectively</a:t>
            </a:r>
          </a:p>
          <a:p>
            <a:pPr>
              <a:lnSpc>
                <a:spcPct val="80000"/>
              </a:lnSpc>
            </a:pPr>
            <a:endParaRPr lang="en-US" altLang="en-US" sz="3200" dirty="0"/>
          </a:p>
        </p:txBody>
      </p:sp>
      <p:pic>
        <p:nvPicPr>
          <p:cNvPr id="4" name="Picture 3">
            <a:extLst>
              <a:ext uri="{FF2B5EF4-FFF2-40B4-BE49-F238E27FC236}">
                <a16:creationId xmlns:a16="http://schemas.microsoft.com/office/drawing/2014/main" id="{8CDF852B-AC9B-47D8-AD10-BA0479DAA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7736" y="2071830"/>
            <a:ext cx="6225020" cy="4668765"/>
          </a:xfrm>
          <a:prstGeom prst="rect">
            <a:avLst/>
          </a:prstGeom>
        </p:spPr>
      </p:pic>
    </p:spTree>
    <p:extLst>
      <p:ext uri="{BB962C8B-B14F-4D97-AF65-F5344CB8AC3E}">
        <p14:creationId xmlns:p14="http://schemas.microsoft.com/office/powerpoint/2010/main" val="5274787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951831"/>
            <a:ext cx="8229600" cy="2954338"/>
          </a:xfrm>
        </p:spPr>
        <p:style>
          <a:lnRef idx="2">
            <a:schemeClr val="accent2"/>
          </a:lnRef>
          <a:fillRef idx="1">
            <a:schemeClr val="lt1"/>
          </a:fillRef>
          <a:effectRef idx="0">
            <a:schemeClr val="accent2"/>
          </a:effectRef>
          <a:fontRef idx="minor">
            <a:schemeClr val="dk1"/>
          </a:fontRef>
        </p:style>
        <p:txBody>
          <a:bodyPr>
            <a:normAutofit/>
          </a:bodyPr>
          <a:lstStyle/>
          <a:p>
            <a:r>
              <a:rPr lang="en-US" sz="6000" dirty="0"/>
              <a:t>IT GETS WORSE</a:t>
            </a:r>
          </a:p>
        </p:txBody>
      </p:sp>
      <p:sp>
        <p:nvSpPr>
          <p:cNvPr id="4" name="Slide Number Placeholder 3"/>
          <p:cNvSpPr>
            <a:spLocks noGrp="1"/>
          </p:cNvSpPr>
          <p:nvPr>
            <p:ph type="sldNum" sz="quarter" idx="12"/>
          </p:nvPr>
        </p:nvSpPr>
        <p:spPr/>
        <p:txBody>
          <a:bodyPr/>
          <a:lstStyle/>
          <a:p>
            <a:fld id="{BB505C3B-F117-4322-996A-3271CB361D87}" type="slidenum">
              <a:rPr lang="en-US" smtClean="0"/>
              <a:pPr/>
              <a:t>52</a:t>
            </a:fld>
            <a:endParaRPr lang="en-US"/>
          </a:p>
        </p:txBody>
      </p:sp>
    </p:spTree>
    <p:extLst>
      <p:ext uri="{BB962C8B-B14F-4D97-AF65-F5344CB8AC3E}">
        <p14:creationId xmlns:p14="http://schemas.microsoft.com/office/powerpoint/2010/main" val="42849445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4">
            <a:extLst>
              <a:ext uri="{FF2B5EF4-FFF2-40B4-BE49-F238E27FC236}">
                <a16:creationId xmlns:a16="http://schemas.microsoft.com/office/drawing/2014/main" id="{0F2766B0-EF7C-49AF-A3F1-6D42E3141DBE}"/>
              </a:ext>
            </a:extLst>
          </p:cNvPr>
          <p:cNvSpPr>
            <a:spLocks noGrp="1" noChangeArrowheads="1"/>
          </p:cNvSpPr>
          <p:nvPr>
            <p:ph type="title"/>
          </p:nvPr>
        </p:nvSpPr>
        <p:spPr>
          <a:xfrm>
            <a:off x="409962" y="27122"/>
            <a:ext cx="8229600" cy="1143000"/>
          </a:xfrm>
        </p:spPr>
        <p:txBody>
          <a:bodyPr/>
          <a:lstStyle/>
          <a:p>
            <a:pPr>
              <a:lnSpc>
                <a:spcPct val="80000"/>
              </a:lnSpc>
            </a:pPr>
            <a:r>
              <a:rPr lang="en-US" altLang="en-US" dirty="0"/>
              <a:t>Left and Right Handed Amino Acids</a:t>
            </a:r>
          </a:p>
        </p:txBody>
      </p:sp>
      <p:sp>
        <p:nvSpPr>
          <p:cNvPr id="18" name="Rectangle 54">
            <a:extLst>
              <a:ext uri="{FF2B5EF4-FFF2-40B4-BE49-F238E27FC236}">
                <a16:creationId xmlns:a16="http://schemas.microsoft.com/office/drawing/2014/main" id="{2EEFA7F8-DA2B-4CFC-8A1A-33E8AD9A93B1}"/>
              </a:ext>
            </a:extLst>
          </p:cNvPr>
          <p:cNvSpPr txBox="1">
            <a:spLocks noChangeArrowheads="1"/>
          </p:cNvSpPr>
          <p:nvPr/>
        </p:nvSpPr>
        <p:spPr>
          <a:xfrm>
            <a:off x="6383817" y="2286000"/>
            <a:ext cx="2255745" cy="3401878"/>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3200" dirty="0"/>
              <a:t>Amino acids come naturally in left and right versions (50/50), but all amino acids in proteins in cells are left-handed </a:t>
            </a:r>
            <a:r>
              <a:rPr lang="en-US" altLang="en-US" sz="3200" u="sng" dirty="0"/>
              <a:t>only</a:t>
            </a:r>
            <a:r>
              <a:rPr lang="en-US" altLang="en-US" sz="3200" dirty="0"/>
              <a:t>.</a:t>
            </a:r>
          </a:p>
          <a:p>
            <a:pPr>
              <a:lnSpc>
                <a:spcPct val="80000"/>
              </a:lnSpc>
            </a:pPr>
            <a:endParaRPr lang="en-US" altLang="en-US" sz="3200" dirty="0"/>
          </a:p>
        </p:txBody>
      </p:sp>
      <p:pic>
        <p:nvPicPr>
          <p:cNvPr id="3" name="Picture 2">
            <a:extLst>
              <a:ext uri="{FF2B5EF4-FFF2-40B4-BE49-F238E27FC236}">
                <a16:creationId xmlns:a16="http://schemas.microsoft.com/office/drawing/2014/main" id="{EED49A36-89E6-4C8A-9D1C-25F98E22D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255" y="861811"/>
            <a:ext cx="5894790" cy="3910012"/>
          </a:xfrm>
          <a:prstGeom prst="rect">
            <a:avLst/>
          </a:prstGeom>
        </p:spPr>
      </p:pic>
      <p:pic>
        <p:nvPicPr>
          <p:cNvPr id="7" name="Picture 6">
            <a:extLst>
              <a:ext uri="{FF2B5EF4-FFF2-40B4-BE49-F238E27FC236}">
                <a16:creationId xmlns:a16="http://schemas.microsoft.com/office/drawing/2014/main" id="{7568ADC1-3D70-4FB6-A27B-463BCF004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57" y="4771823"/>
            <a:ext cx="2214584" cy="1936563"/>
          </a:xfrm>
          <a:prstGeom prst="rect">
            <a:avLst/>
          </a:prstGeom>
        </p:spPr>
      </p:pic>
      <p:sp>
        <p:nvSpPr>
          <p:cNvPr id="10" name="Rectangle 9">
            <a:extLst>
              <a:ext uri="{FF2B5EF4-FFF2-40B4-BE49-F238E27FC236}">
                <a16:creationId xmlns:a16="http://schemas.microsoft.com/office/drawing/2014/main" id="{8FED63D1-438C-493A-9B61-BF9161092486}"/>
              </a:ext>
            </a:extLst>
          </p:cNvPr>
          <p:cNvSpPr/>
          <p:nvPr/>
        </p:nvSpPr>
        <p:spPr>
          <a:xfrm>
            <a:off x="2100857" y="6519918"/>
            <a:ext cx="2214584" cy="281456"/>
          </a:xfrm>
          <a:prstGeom prst="rect">
            <a:avLst/>
          </a:prstGeom>
          <a:solidFill>
            <a:schemeClr val="bg1"/>
          </a:solidFill>
        </p:spPr>
        <p:txBody>
          <a:bodyPr wrap="square">
            <a:spAutoFit/>
          </a:bodyPr>
          <a:lstStyle/>
          <a:p>
            <a:endParaRPr lang="en-US" dirty="0"/>
          </a:p>
        </p:txBody>
      </p:sp>
    </p:spTree>
    <p:extLst>
      <p:ext uri="{BB962C8B-B14F-4D97-AF65-F5344CB8AC3E}">
        <p14:creationId xmlns:p14="http://schemas.microsoft.com/office/powerpoint/2010/main" val="38082485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4">
            <a:extLst>
              <a:ext uri="{FF2B5EF4-FFF2-40B4-BE49-F238E27FC236}">
                <a16:creationId xmlns:a16="http://schemas.microsoft.com/office/drawing/2014/main" id="{0F2766B0-EF7C-49AF-A3F1-6D42E3141DBE}"/>
              </a:ext>
            </a:extLst>
          </p:cNvPr>
          <p:cNvSpPr>
            <a:spLocks noGrp="1" noChangeArrowheads="1"/>
          </p:cNvSpPr>
          <p:nvPr>
            <p:ph type="title"/>
          </p:nvPr>
        </p:nvSpPr>
        <p:spPr>
          <a:xfrm>
            <a:off x="409962" y="27122"/>
            <a:ext cx="8884038" cy="1143000"/>
          </a:xfrm>
        </p:spPr>
        <p:txBody>
          <a:bodyPr>
            <a:normAutofit fontScale="90000"/>
          </a:bodyPr>
          <a:lstStyle/>
          <a:p>
            <a:pPr>
              <a:lnSpc>
                <a:spcPct val="80000"/>
              </a:lnSpc>
            </a:pPr>
            <a:r>
              <a:rPr lang="en-US" altLang="en-US" dirty="0"/>
              <a:t>Proteins formed in an open Environment</a:t>
            </a:r>
          </a:p>
        </p:txBody>
      </p:sp>
      <p:sp>
        <p:nvSpPr>
          <p:cNvPr id="18" name="Rectangle 54">
            <a:extLst>
              <a:ext uri="{FF2B5EF4-FFF2-40B4-BE49-F238E27FC236}">
                <a16:creationId xmlns:a16="http://schemas.microsoft.com/office/drawing/2014/main" id="{2EEFA7F8-DA2B-4CFC-8A1A-33E8AD9A93B1}"/>
              </a:ext>
            </a:extLst>
          </p:cNvPr>
          <p:cNvSpPr txBox="1">
            <a:spLocks noChangeArrowheads="1"/>
          </p:cNvSpPr>
          <p:nvPr/>
        </p:nvSpPr>
        <p:spPr>
          <a:xfrm>
            <a:off x="1268855" y="2564972"/>
            <a:ext cx="7078475" cy="647053"/>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altLang="en-US" sz="2400" dirty="0"/>
              <a:t>Proteins in an open environment would made of left- and right-handed amino acids.</a:t>
            </a:r>
          </a:p>
          <a:p>
            <a:pPr algn="l">
              <a:lnSpc>
                <a:spcPct val="80000"/>
              </a:lnSpc>
            </a:pPr>
            <a:endParaRPr lang="en-US" altLang="en-US" sz="2400" dirty="0"/>
          </a:p>
          <a:p>
            <a:pPr algn="l">
              <a:lnSpc>
                <a:spcPct val="80000"/>
              </a:lnSpc>
            </a:pPr>
            <a:r>
              <a:rPr lang="en-US" altLang="en-US" sz="2400" dirty="0"/>
              <a:t>Mixed handedness would cause proteins to not be biologically active: unable to fold into the right shapes to act as enzymes.</a:t>
            </a:r>
          </a:p>
          <a:p>
            <a:pPr algn="l">
              <a:lnSpc>
                <a:spcPct val="80000"/>
              </a:lnSpc>
            </a:pPr>
            <a:endParaRPr lang="en-US" altLang="en-US" sz="2400" dirty="0"/>
          </a:p>
          <a:p>
            <a:pPr algn="l">
              <a:lnSpc>
                <a:spcPct val="80000"/>
              </a:lnSpc>
            </a:pPr>
            <a:r>
              <a:rPr lang="en-US" altLang="en-US" sz="2400" dirty="0"/>
              <a:t>Cellular proteins are all left-handed and are formed that way since DNA and RNA are all right-handed which allows the cell to function efficiently.</a:t>
            </a:r>
          </a:p>
          <a:p>
            <a:pPr algn="l">
              <a:lnSpc>
                <a:spcPct val="80000"/>
              </a:lnSpc>
            </a:pPr>
            <a:endParaRPr lang="en-US" altLang="en-US" sz="2400" dirty="0"/>
          </a:p>
          <a:p>
            <a:pPr algn="l">
              <a:lnSpc>
                <a:spcPct val="80000"/>
              </a:lnSpc>
            </a:pPr>
            <a:r>
              <a:rPr lang="en-US" altLang="en-US" sz="2400" dirty="0"/>
              <a:t>Left or right hand </a:t>
            </a:r>
            <a:r>
              <a:rPr lang="en-US" altLang="en-US" sz="2400" b="1" u="sng" dirty="0"/>
              <a:t>only</a:t>
            </a:r>
            <a:r>
              <a:rPr lang="en-US" altLang="en-US" sz="2400" dirty="0"/>
              <a:t> 3-D molecular structure is impossible to form in the un-protected external environment.</a:t>
            </a:r>
          </a:p>
        </p:txBody>
      </p:sp>
      <p:pic>
        <p:nvPicPr>
          <p:cNvPr id="4" name="Picture 3">
            <a:extLst>
              <a:ext uri="{FF2B5EF4-FFF2-40B4-BE49-F238E27FC236}">
                <a16:creationId xmlns:a16="http://schemas.microsoft.com/office/drawing/2014/main" id="{F063B656-4886-4604-8C9E-9A287A48AA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4708" y="4801327"/>
            <a:ext cx="2214584" cy="1936563"/>
          </a:xfrm>
          <a:prstGeom prst="rect">
            <a:avLst/>
          </a:prstGeom>
        </p:spPr>
      </p:pic>
      <p:sp>
        <p:nvSpPr>
          <p:cNvPr id="6" name="Title 4">
            <a:extLst>
              <a:ext uri="{FF2B5EF4-FFF2-40B4-BE49-F238E27FC236}">
                <a16:creationId xmlns:a16="http://schemas.microsoft.com/office/drawing/2014/main" id="{A985062A-888B-49FE-B538-5AE9C2D45A9C}"/>
              </a:ext>
            </a:extLst>
          </p:cNvPr>
          <p:cNvSpPr txBox="1">
            <a:spLocks/>
          </p:cNvSpPr>
          <p:nvPr/>
        </p:nvSpPr>
        <p:spPr>
          <a:xfrm>
            <a:off x="3625063" y="5791883"/>
            <a:ext cx="908635" cy="40092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1600" dirty="0"/>
              <a:t>Proteins</a:t>
            </a:r>
          </a:p>
        </p:txBody>
      </p:sp>
      <p:sp>
        <p:nvSpPr>
          <p:cNvPr id="7" name="Title 4">
            <a:extLst>
              <a:ext uri="{FF2B5EF4-FFF2-40B4-BE49-F238E27FC236}">
                <a16:creationId xmlns:a16="http://schemas.microsoft.com/office/drawing/2014/main" id="{89E4D13E-66A0-4EBC-A045-A0F6471075E1}"/>
              </a:ext>
            </a:extLst>
          </p:cNvPr>
          <p:cNvSpPr txBox="1">
            <a:spLocks/>
          </p:cNvSpPr>
          <p:nvPr/>
        </p:nvSpPr>
        <p:spPr>
          <a:xfrm>
            <a:off x="4571733" y="5791882"/>
            <a:ext cx="908635" cy="40092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1600" dirty="0"/>
              <a:t>DNA</a:t>
            </a:r>
          </a:p>
          <a:p>
            <a:r>
              <a:rPr lang="en-US" sz="1600" dirty="0"/>
              <a:t>RNA</a:t>
            </a:r>
          </a:p>
        </p:txBody>
      </p:sp>
      <p:sp>
        <p:nvSpPr>
          <p:cNvPr id="3" name="Rectangle 2">
            <a:extLst>
              <a:ext uri="{FF2B5EF4-FFF2-40B4-BE49-F238E27FC236}">
                <a16:creationId xmlns:a16="http://schemas.microsoft.com/office/drawing/2014/main" id="{A56104A3-916F-4BEA-B700-FE7835FD5007}"/>
              </a:ext>
            </a:extLst>
          </p:cNvPr>
          <p:cNvSpPr/>
          <p:nvPr/>
        </p:nvSpPr>
        <p:spPr>
          <a:xfrm>
            <a:off x="3464708" y="6549422"/>
            <a:ext cx="2214584" cy="281456"/>
          </a:xfrm>
          <a:prstGeom prst="rect">
            <a:avLst/>
          </a:prstGeom>
          <a:solidFill>
            <a:schemeClr val="bg1"/>
          </a:solidFill>
        </p:spPr>
        <p:txBody>
          <a:bodyPr wrap="square">
            <a:spAutoFit/>
          </a:bodyPr>
          <a:lstStyle/>
          <a:p>
            <a:endParaRPr lang="en-US" dirty="0"/>
          </a:p>
        </p:txBody>
      </p:sp>
    </p:spTree>
    <p:extLst>
      <p:ext uri="{BB962C8B-B14F-4D97-AF65-F5344CB8AC3E}">
        <p14:creationId xmlns:p14="http://schemas.microsoft.com/office/powerpoint/2010/main" val="7104085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4">
            <a:extLst>
              <a:ext uri="{FF2B5EF4-FFF2-40B4-BE49-F238E27FC236}">
                <a16:creationId xmlns:a16="http://schemas.microsoft.com/office/drawing/2014/main" id="{0F2766B0-EF7C-49AF-A3F1-6D42E3141DBE}"/>
              </a:ext>
            </a:extLst>
          </p:cNvPr>
          <p:cNvSpPr>
            <a:spLocks noGrp="1" noChangeArrowheads="1"/>
          </p:cNvSpPr>
          <p:nvPr>
            <p:ph type="title"/>
          </p:nvPr>
        </p:nvSpPr>
        <p:spPr>
          <a:xfrm>
            <a:off x="457199" y="383584"/>
            <a:ext cx="8229600" cy="1143000"/>
          </a:xfrm>
        </p:spPr>
        <p:txBody>
          <a:bodyPr>
            <a:normAutofit fontScale="90000"/>
          </a:bodyPr>
          <a:lstStyle/>
          <a:p>
            <a:pPr>
              <a:lnSpc>
                <a:spcPct val="80000"/>
              </a:lnSpc>
            </a:pPr>
            <a:r>
              <a:rPr lang="en-US" altLang="en-US" dirty="0"/>
              <a:t>Left-Right Amino Acids Act Chemically the SAME</a:t>
            </a:r>
          </a:p>
        </p:txBody>
      </p:sp>
      <p:sp>
        <p:nvSpPr>
          <p:cNvPr id="18" name="Rectangle 54">
            <a:extLst>
              <a:ext uri="{FF2B5EF4-FFF2-40B4-BE49-F238E27FC236}">
                <a16:creationId xmlns:a16="http://schemas.microsoft.com/office/drawing/2014/main" id="{2EEFA7F8-DA2B-4CFC-8A1A-33E8AD9A93B1}"/>
              </a:ext>
            </a:extLst>
          </p:cNvPr>
          <p:cNvSpPr txBox="1">
            <a:spLocks noChangeArrowheads="1"/>
          </p:cNvSpPr>
          <p:nvPr/>
        </p:nvSpPr>
        <p:spPr>
          <a:xfrm>
            <a:off x="108489" y="4072179"/>
            <a:ext cx="9144000" cy="999641"/>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altLang="en-US" sz="3200" dirty="0"/>
              <a:t>Outside the cell, there is no mechanism to distinguish between left and right-handed amino acids when making proteins.</a:t>
            </a:r>
          </a:p>
          <a:p>
            <a:pPr algn="l">
              <a:lnSpc>
                <a:spcPct val="80000"/>
              </a:lnSpc>
            </a:pPr>
            <a:endParaRPr lang="en-US" altLang="en-US" sz="3200" dirty="0"/>
          </a:p>
          <a:p>
            <a:pPr algn="l">
              <a:lnSpc>
                <a:spcPct val="80000"/>
              </a:lnSpc>
            </a:pPr>
            <a:r>
              <a:rPr lang="en-US" altLang="en-US" sz="3200" dirty="0"/>
              <a:t>Outside the cell, amino acids are a 50 – 50 mixture. How could one expect a typical 150 – 250 unit protein chain to be exclusively left-handed?</a:t>
            </a:r>
          </a:p>
          <a:p>
            <a:pPr algn="l">
              <a:lnSpc>
                <a:spcPct val="80000"/>
              </a:lnSpc>
            </a:pPr>
            <a:endParaRPr lang="en-US" altLang="en-US" sz="3200" dirty="0"/>
          </a:p>
          <a:p>
            <a:pPr algn="l">
              <a:lnSpc>
                <a:spcPct val="80000"/>
              </a:lnSpc>
            </a:pPr>
            <a:r>
              <a:rPr lang="en-US" altLang="en-US" sz="3200" dirty="0"/>
              <a:t>The de-oxy ribose/phosphate DNA backbone also naturally comes in mixed handedness. How could a </a:t>
            </a:r>
          </a:p>
          <a:p>
            <a:pPr algn="l">
              <a:lnSpc>
                <a:spcPct val="80000"/>
              </a:lnSpc>
            </a:pPr>
            <a:r>
              <a:rPr lang="en-US" altLang="en-US" sz="3200" u="sng" dirty="0"/>
              <a:t>3-billion</a:t>
            </a:r>
            <a:r>
              <a:rPr lang="en-US" altLang="en-US" sz="3200" dirty="0"/>
              <a:t> long chain be exclusively right-handed?</a:t>
            </a:r>
          </a:p>
          <a:p>
            <a:pPr algn="l">
              <a:lnSpc>
                <a:spcPct val="80000"/>
              </a:lnSpc>
            </a:pPr>
            <a:endParaRPr lang="en-US" altLang="en-US" sz="3200" dirty="0"/>
          </a:p>
          <a:p>
            <a:pPr algn="l">
              <a:lnSpc>
                <a:spcPct val="80000"/>
              </a:lnSpc>
            </a:pPr>
            <a:r>
              <a:rPr lang="en-US" altLang="en-US" sz="3200" dirty="0"/>
              <a:t>Not outside the cell for sure, but inside the cell, a definite YES! A design miracle? YES!</a:t>
            </a:r>
          </a:p>
          <a:p>
            <a:pPr algn="l">
              <a:lnSpc>
                <a:spcPct val="80000"/>
              </a:lnSpc>
            </a:pPr>
            <a:endParaRPr lang="en-US" altLang="en-US" sz="3200" dirty="0"/>
          </a:p>
          <a:p>
            <a:pPr>
              <a:lnSpc>
                <a:spcPct val="80000"/>
              </a:lnSpc>
            </a:pPr>
            <a:endParaRPr lang="en-US" altLang="en-US" sz="3200" dirty="0"/>
          </a:p>
        </p:txBody>
      </p:sp>
      <p:pic>
        <p:nvPicPr>
          <p:cNvPr id="4" name="Picture 3">
            <a:extLst>
              <a:ext uri="{FF2B5EF4-FFF2-40B4-BE49-F238E27FC236}">
                <a16:creationId xmlns:a16="http://schemas.microsoft.com/office/drawing/2014/main" id="{C4B71152-B59D-4C50-9E29-54E4BE9113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0153" y="2339997"/>
            <a:ext cx="793543" cy="668247"/>
          </a:xfrm>
          <a:prstGeom prst="rect">
            <a:avLst/>
          </a:prstGeom>
        </p:spPr>
      </p:pic>
      <p:pic>
        <p:nvPicPr>
          <p:cNvPr id="5" name="Picture 4" descr="https://upload.wikimedia.org/wikipedia/commons/0/06/DNA_strands.png">
            <a:extLst>
              <a:ext uri="{FF2B5EF4-FFF2-40B4-BE49-F238E27FC236}">
                <a16:creationId xmlns:a16="http://schemas.microsoft.com/office/drawing/2014/main" id="{6B3900F9-253C-4DB4-933A-433B60543D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3566" y="3857437"/>
            <a:ext cx="1291945" cy="714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1054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951831"/>
            <a:ext cx="8229600" cy="2954338"/>
          </a:xfrm>
        </p:spPr>
        <p:style>
          <a:lnRef idx="2">
            <a:schemeClr val="accent2"/>
          </a:lnRef>
          <a:fillRef idx="1">
            <a:schemeClr val="lt1"/>
          </a:fillRef>
          <a:effectRef idx="0">
            <a:schemeClr val="accent2"/>
          </a:effectRef>
          <a:fontRef idx="minor">
            <a:schemeClr val="dk1"/>
          </a:fontRef>
        </p:style>
        <p:txBody>
          <a:bodyPr>
            <a:normAutofit/>
          </a:bodyPr>
          <a:lstStyle/>
          <a:p>
            <a:r>
              <a:rPr lang="en-US" sz="6000" dirty="0"/>
              <a:t>IT GETS WORSE</a:t>
            </a:r>
          </a:p>
        </p:txBody>
      </p:sp>
      <p:sp>
        <p:nvSpPr>
          <p:cNvPr id="4" name="Slide Number Placeholder 3"/>
          <p:cNvSpPr>
            <a:spLocks noGrp="1"/>
          </p:cNvSpPr>
          <p:nvPr>
            <p:ph type="sldNum" sz="quarter" idx="12"/>
          </p:nvPr>
        </p:nvSpPr>
        <p:spPr/>
        <p:txBody>
          <a:bodyPr/>
          <a:lstStyle/>
          <a:p>
            <a:fld id="{BB505C3B-F117-4322-996A-3271CB361D87}" type="slidenum">
              <a:rPr lang="en-US" smtClean="0"/>
              <a:pPr/>
              <a:t>56</a:t>
            </a:fld>
            <a:endParaRPr lang="en-US"/>
          </a:p>
        </p:txBody>
      </p:sp>
    </p:spTree>
    <p:extLst>
      <p:ext uri="{BB962C8B-B14F-4D97-AF65-F5344CB8AC3E}">
        <p14:creationId xmlns:p14="http://schemas.microsoft.com/office/powerpoint/2010/main" val="4054875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4">
            <a:extLst>
              <a:ext uri="{FF2B5EF4-FFF2-40B4-BE49-F238E27FC236}">
                <a16:creationId xmlns:a16="http://schemas.microsoft.com/office/drawing/2014/main" id="{0F2766B0-EF7C-49AF-A3F1-6D42E3141DBE}"/>
              </a:ext>
            </a:extLst>
          </p:cNvPr>
          <p:cNvSpPr>
            <a:spLocks noGrp="1" noChangeArrowheads="1"/>
          </p:cNvSpPr>
          <p:nvPr>
            <p:ph type="title"/>
          </p:nvPr>
        </p:nvSpPr>
        <p:spPr>
          <a:xfrm>
            <a:off x="96493" y="167476"/>
            <a:ext cx="8951014" cy="1143000"/>
          </a:xfrm>
        </p:spPr>
        <p:txBody>
          <a:bodyPr>
            <a:normAutofit fontScale="90000"/>
          </a:bodyPr>
          <a:lstStyle/>
          <a:p>
            <a:pPr>
              <a:lnSpc>
                <a:spcPct val="80000"/>
              </a:lnSpc>
            </a:pPr>
            <a:r>
              <a:rPr lang="en-US" altLang="en-US" dirty="0"/>
              <a:t>Irreducible Complexity Problem</a:t>
            </a:r>
            <a:br>
              <a:rPr lang="en-US" altLang="en-US" dirty="0"/>
            </a:br>
            <a:r>
              <a:rPr lang="en-US" altLang="en-US" dirty="0"/>
              <a:t>Example: Cellular Metabolism </a:t>
            </a:r>
            <a:br>
              <a:rPr lang="en-US" altLang="en-US" dirty="0"/>
            </a:br>
            <a:r>
              <a:rPr lang="en-US" altLang="en-US" dirty="0"/>
              <a:t>(Energy Conversion Mechanism)</a:t>
            </a:r>
          </a:p>
        </p:txBody>
      </p:sp>
      <p:sp>
        <p:nvSpPr>
          <p:cNvPr id="18" name="Rectangle 54">
            <a:extLst>
              <a:ext uri="{FF2B5EF4-FFF2-40B4-BE49-F238E27FC236}">
                <a16:creationId xmlns:a16="http://schemas.microsoft.com/office/drawing/2014/main" id="{2EEFA7F8-DA2B-4CFC-8A1A-33E8AD9A93B1}"/>
              </a:ext>
            </a:extLst>
          </p:cNvPr>
          <p:cNvSpPr txBox="1">
            <a:spLocks noChangeArrowheads="1"/>
          </p:cNvSpPr>
          <p:nvPr/>
        </p:nvSpPr>
        <p:spPr>
          <a:xfrm>
            <a:off x="3254644" y="1796735"/>
            <a:ext cx="2076773" cy="404024"/>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3200" dirty="0"/>
              <a:t>Step 1 </a:t>
            </a:r>
          </a:p>
          <a:p>
            <a:pPr>
              <a:lnSpc>
                <a:spcPct val="80000"/>
              </a:lnSpc>
            </a:pPr>
            <a:r>
              <a:rPr lang="en-US" altLang="en-US" sz="3200" dirty="0"/>
              <a:t>Glycolysis</a:t>
            </a:r>
          </a:p>
          <a:p>
            <a:pPr>
              <a:lnSpc>
                <a:spcPct val="80000"/>
              </a:lnSpc>
            </a:pPr>
            <a:endParaRPr lang="en-US" altLang="en-US" sz="3200" dirty="0"/>
          </a:p>
        </p:txBody>
      </p:sp>
      <p:pic>
        <p:nvPicPr>
          <p:cNvPr id="3" name="Picture 2">
            <a:extLst>
              <a:ext uri="{FF2B5EF4-FFF2-40B4-BE49-F238E27FC236}">
                <a16:creationId xmlns:a16="http://schemas.microsoft.com/office/drawing/2014/main" id="{EC7B8B8D-F967-4E0C-8D27-3789D5E0A4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324" y="2138024"/>
            <a:ext cx="8567699" cy="4445124"/>
          </a:xfrm>
          <a:prstGeom prst="rect">
            <a:avLst/>
          </a:prstGeom>
        </p:spPr>
      </p:pic>
      <p:sp>
        <p:nvSpPr>
          <p:cNvPr id="7" name="Title 4">
            <a:extLst>
              <a:ext uri="{FF2B5EF4-FFF2-40B4-BE49-F238E27FC236}">
                <a16:creationId xmlns:a16="http://schemas.microsoft.com/office/drawing/2014/main" id="{C5BD3ED7-D1E0-4B63-8E93-59935B3ADF33}"/>
              </a:ext>
            </a:extLst>
          </p:cNvPr>
          <p:cNvSpPr txBox="1">
            <a:spLocks/>
          </p:cNvSpPr>
          <p:nvPr/>
        </p:nvSpPr>
        <p:spPr>
          <a:xfrm>
            <a:off x="6142215" y="2323791"/>
            <a:ext cx="2366355" cy="1426799"/>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dirty="0"/>
              <a:t>Requires </a:t>
            </a:r>
          </a:p>
          <a:p>
            <a:r>
              <a:rPr lang="en-US" sz="2400" dirty="0"/>
              <a:t>10 protein enzymes</a:t>
            </a:r>
          </a:p>
          <a:p>
            <a:r>
              <a:rPr lang="en-US" sz="2400" dirty="0"/>
              <a:t>2 ATP energy sources to start</a:t>
            </a:r>
          </a:p>
        </p:txBody>
      </p:sp>
    </p:spTree>
    <p:extLst>
      <p:ext uri="{BB962C8B-B14F-4D97-AF65-F5344CB8AC3E}">
        <p14:creationId xmlns:p14="http://schemas.microsoft.com/office/powerpoint/2010/main" val="35504074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4">
            <a:extLst>
              <a:ext uri="{FF2B5EF4-FFF2-40B4-BE49-F238E27FC236}">
                <a16:creationId xmlns:a16="http://schemas.microsoft.com/office/drawing/2014/main" id="{0F2766B0-EF7C-49AF-A3F1-6D42E3141DBE}"/>
              </a:ext>
            </a:extLst>
          </p:cNvPr>
          <p:cNvSpPr>
            <a:spLocks noGrp="1" noChangeArrowheads="1"/>
          </p:cNvSpPr>
          <p:nvPr>
            <p:ph type="title"/>
          </p:nvPr>
        </p:nvSpPr>
        <p:spPr>
          <a:xfrm>
            <a:off x="5720428" y="375299"/>
            <a:ext cx="2770693" cy="4196700"/>
          </a:xfrm>
        </p:spPr>
        <p:txBody>
          <a:bodyPr>
            <a:normAutofit fontScale="90000"/>
          </a:bodyPr>
          <a:lstStyle/>
          <a:p>
            <a:pPr>
              <a:lnSpc>
                <a:spcPct val="80000"/>
              </a:lnSpc>
            </a:pPr>
            <a:r>
              <a:rPr lang="en-US" altLang="en-US" dirty="0"/>
              <a:t>Irreducible Complexity Problem</a:t>
            </a:r>
            <a:br>
              <a:rPr lang="en-US" altLang="en-US" dirty="0"/>
            </a:br>
            <a:r>
              <a:rPr lang="en-US" altLang="en-US" dirty="0"/>
              <a:t>Example: Cellular Metabolism </a:t>
            </a:r>
            <a:br>
              <a:rPr lang="en-US" altLang="en-US" dirty="0"/>
            </a:br>
            <a:r>
              <a:rPr lang="en-US" altLang="en-US" dirty="0"/>
              <a:t>(Energy Conversion Mechanism)</a:t>
            </a:r>
          </a:p>
        </p:txBody>
      </p:sp>
      <p:sp>
        <p:nvSpPr>
          <p:cNvPr id="18" name="Rectangle 54">
            <a:extLst>
              <a:ext uri="{FF2B5EF4-FFF2-40B4-BE49-F238E27FC236}">
                <a16:creationId xmlns:a16="http://schemas.microsoft.com/office/drawing/2014/main" id="{2EEFA7F8-DA2B-4CFC-8A1A-33E8AD9A93B1}"/>
              </a:ext>
            </a:extLst>
          </p:cNvPr>
          <p:cNvSpPr txBox="1">
            <a:spLocks noChangeArrowheads="1"/>
          </p:cNvSpPr>
          <p:nvPr/>
        </p:nvSpPr>
        <p:spPr>
          <a:xfrm>
            <a:off x="6254518" y="5550587"/>
            <a:ext cx="2076773" cy="404024"/>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3200" dirty="0"/>
              <a:t>Step 2 </a:t>
            </a:r>
          </a:p>
          <a:p>
            <a:pPr>
              <a:lnSpc>
                <a:spcPct val="80000"/>
              </a:lnSpc>
            </a:pPr>
            <a:r>
              <a:rPr lang="en-US" altLang="en-US" sz="3200" dirty="0"/>
              <a:t>Krebs Cycle</a:t>
            </a:r>
          </a:p>
          <a:p>
            <a:pPr>
              <a:lnSpc>
                <a:spcPct val="80000"/>
              </a:lnSpc>
            </a:pPr>
            <a:endParaRPr lang="en-US" altLang="en-US" sz="3200" dirty="0"/>
          </a:p>
        </p:txBody>
      </p:sp>
      <p:pic>
        <p:nvPicPr>
          <p:cNvPr id="4" name="Picture 3">
            <a:extLst>
              <a:ext uri="{FF2B5EF4-FFF2-40B4-BE49-F238E27FC236}">
                <a16:creationId xmlns:a16="http://schemas.microsoft.com/office/drawing/2014/main" id="{9B9BA9E9-0E29-43D6-9C58-2B28FCEC5B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27" y="91339"/>
            <a:ext cx="5096992" cy="6675322"/>
          </a:xfrm>
          <a:prstGeom prst="rect">
            <a:avLst/>
          </a:prstGeom>
        </p:spPr>
      </p:pic>
      <p:sp>
        <p:nvSpPr>
          <p:cNvPr id="7" name="Title 4">
            <a:extLst>
              <a:ext uri="{FF2B5EF4-FFF2-40B4-BE49-F238E27FC236}">
                <a16:creationId xmlns:a16="http://schemas.microsoft.com/office/drawing/2014/main" id="{C5BD3ED7-D1E0-4B63-8E93-59935B3ADF33}"/>
              </a:ext>
            </a:extLst>
          </p:cNvPr>
          <p:cNvSpPr txBox="1">
            <a:spLocks/>
          </p:cNvSpPr>
          <p:nvPr/>
        </p:nvSpPr>
        <p:spPr>
          <a:xfrm>
            <a:off x="3888163" y="375299"/>
            <a:ext cx="1832265" cy="1360511"/>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dirty="0"/>
              <a:t>Requires </a:t>
            </a:r>
          </a:p>
          <a:p>
            <a:r>
              <a:rPr lang="en-US" sz="2400" dirty="0"/>
              <a:t>10 protein enzymes</a:t>
            </a:r>
          </a:p>
          <a:p>
            <a:r>
              <a:rPr lang="en-US" sz="2400" dirty="0"/>
              <a:t>And other reactants</a:t>
            </a:r>
          </a:p>
        </p:txBody>
      </p:sp>
    </p:spTree>
    <p:extLst>
      <p:ext uri="{BB962C8B-B14F-4D97-AF65-F5344CB8AC3E}">
        <p14:creationId xmlns:p14="http://schemas.microsoft.com/office/powerpoint/2010/main" val="30004129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4">
            <a:extLst>
              <a:ext uri="{FF2B5EF4-FFF2-40B4-BE49-F238E27FC236}">
                <a16:creationId xmlns:a16="http://schemas.microsoft.com/office/drawing/2014/main" id="{0F2766B0-EF7C-49AF-A3F1-6D42E3141DBE}"/>
              </a:ext>
            </a:extLst>
          </p:cNvPr>
          <p:cNvSpPr>
            <a:spLocks noGrp="1" noChangeArrowheads="1"/>
          </p:cNvSpPr>
          <p:nvPr>
            <p:ph type="title"/>
          </p:nvPr>
        </p:nvSpPr>
        <p:spPr>
          <a:xfrm>
            <a:off x="371961" y="173337"/>
            <a:ext cx="8150158" cy="1809962"/>
          </a:xfrm>
        </p:spPr>
        <p:txBody>
          <a:bodyPr>
            <a:normAutofit/>
          </a:bodyPr>
          <a:lstStyle/>
          <a:p>
            <a:pPr>
              <a:lnSpc>
                <a:spcPct val="80000"/>
              </a:lnSpc>
            </a:pPr>
            <a:r>
              <a:rPr lang="en-US" altLang="en-US" dirty="0"/>
              <a:t>Irreducible Complexity Problem</a:t>
            </a:r>
            <a:br>
              <a:rPr lang="en-US" altLang="en-US" dirty="0"/>
            </a:br>
            <a:r>
              <a:rPr lang="en-US" altLang="en-US" dirty="0"/>
              <a:t>Example: Cellular Metabolism </a:t>
            </a:r>
            <a:br>
              <a:rPr lang="en-US" altLang="en-US" dirty="0"/>
            </a:br>
            <a:r>
              <a:rPr lang="en-US" altLang="en-US" dirty="0"/>
              <a:t>(Energy Conversion Mechanism)</a:t>
            </a:r>
          </a:p>
        </p:txBody>
      </p:sp>
      <p:sp>
        <p:nvSpPr>
          <p:cNvPr id="18" name="Rectangle 54">
            <a:extLst>
              <a:ext uri="{FF2B5EF4-FFF2-40B4-BE49-F238E27FC236}">
                <a16:creationId xmlns:a16="http://schemas.microsoft.com/office/drawing/2014/main" id="{2EEFA7F8-DA2B-4CFC-8A1A-33E8AD9A93B1}"/>
              </a:ext>
            </a:extLst>
          </p:cNvPr>
          <p:cNvSpPr txBox="1">
            <a:spLocks noChangeArrowheads="1"/>
          </p:cNvSpPr>
          <p:nvPr/>
        </p:nvSpPr>
        <p:spPr>
          <a:xfrm>
            <a:off x="-77492" y="2300481"/>
            <a:ext cx="9221492" cy="404024"/>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3200" dirty="0"/>
              <a:t>Step 3 – Electron Transport Chain </a:t>
            </a:r>
          </a:p>
          <a:p>
            <a:pPr>
              <a:lnSpc>
                <a:spcPct val="80000"/>
              </a:lnSpc>
            </a:pPr>
            <a:r>
              <a:rPr lang="en-US" altLang="en-US" sz="3200" dirty="0"/>
              <a:t>ATP Produced as the cell’s energy source</a:t>
            </a:r>
          </a:p>
          <a:p>
            <a:pPr>
              <a:lnSpc>
                <a:spcPct val="80000"/>
              </a:lnSpc>
            </a:pPr>
            <a:endParaRPr lang="en-US" altLang="en-US" sz="3200" dirty="0"/>
          </a:p>
        </p:txBody>
      </p:sp>
      <p:pic>
        <p:nvPicPr>
          <p:cNvPr id="3" name="Picture 2">
            <a:extLst>
              <a:ext uri="{FF2B5EF4-FFF2-40B4-BE49-F238E27FC236}">
                <a16:creationId xmlns:a16="http://schemas.microsoft.com/office/drawing/2014/main" id="{E48D8268-C269-4436-8472-D7A91A908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188" y="2704505"/>
            <a:ext cx="5935759" cy="4084238"/>
          </a:xfrm>
          <a:prstGeom prst="rect">
            <a:avLst/>
          </a:prstGeom>
        </p:spPr>
      </p:pic>
      <p:sp>
        <p:nvSpPr>
          <p:cNvPr id="7" name="Title 4">
            <a:extLst>
              <a:ext uri="{FF2B5EF4-FFF2-40B4-BE49-F238E27FC236}">
                <a16:creationId xmlns:a16="http://schemas.microsoft.com/office/drawing/2014/main" id="{C5BD3ED7-D1E0-4B63-8E93-59935B3ADF33}"/>
              </a:ext>
            </a:extLst>
          </p:cNvPr>
          <p:cNvSpPr txBox="1">
            <a:spLocks/>
          </p:cNvSpPr>
          <p:nvPr/>
        </p:nvSpPr>
        <p:spPr>
          <a:xfrm>
            <a:off x="7249742" y="3453967"/>
            <a:ext cx="1599790" cy="200531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dirty="0"/>
              <a:t>Requires </a:t>
            </a:r>
          </a:p>
          <a:p>
            <a:r>
              <a:rPr lang="en-US" sz="2400" dirty="0"/>
              <a:t>4 extremely complex protein enzymes</a:t>
            </a:r>
          </a:p>
          <a:p>
            <a:r>
              <a:rPr lang="en-US" sz="2400" dirty="0"/>
              <a:t>inside the mitochondria</a:t>
            </a:r>
          </a:p>
        </p:txBody>
      </p:sp>
    </p:spTree>
    <p:extLst>
      <p:ext uri="{BB962C8B-B14F-4D97-AF65-F5344CB8AC3E}">
        <p14:creationId xmlns:p14="http://schemas.microsoft.com/office/powerpoint/2010/main" val="1787701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8" name="Rectangle 54">
            <a:extLst>
              <a:ext uri="{FF2B5EF4-FFF2-40B4-BE49-F238E27FC236}">
                <a16:creationId xmlns:a16="http://schemas.microsoft.com/office/drawing/2014/main" id="{47ABA5BF-6E6C-435A-B9F4-5E6F8B005D41}"/>
              </a:ext>
            </a:extLst>
          </p:cNvPr>
          <p:cNvSpPr>
            <a:spLocks noGrp="1" noChangeArrowheads="1"/>
          </p:cNvSpPr>
          <p:nvPr>
            <p:ph type="title"/>
          </p:nvPr>
        </p:nvSpPr>
        <p:spPr>
          <a:xfrm>
            <a:off x="409962" y="-15505"/>
            <a:ext cx="8229600" cy="643180"/>
          </a:xfrm>
        </p:spPr>
        <p:txBody>
          <a:bodyPr/>
          <a:lstStyle/>
          <a:p>
            <a:pPr>
              <a:lnSpc>
                <a:spcPct val="80000"/>
              </a:lnSpc>
            </a:pPr>
            <a:r>
              <a:rPr lang="en-US" altLang="en-US" dirty="0"/>
              <a:t>The Model of Evolution</a:t>
            </a:r>
          </a:p>
        </p:txBody>
      </p:sp>
      <p:sp>
        <p:nvSpPr>
          <p:cNvPr id="43" name="Rectangle 54">
            <a:extLst>
              <a:ext uri="{FF2B5EF4-FFF2-40B4-BE49-F238E27FC236}">
                <a16:creationId xmlns:a16="http://schemas.microsoft.com/office/drawing/2014/main" id="{D1435348-F826-4A2B-AF02-162B2C1252B8}"/>
              </a:ext>
            </a:extLst>
          </p:cNvPr>
          <p:cNvSpPr txBox="1">
            <a:spLocks noChangeArrowheads="1"/>
          </p:cNvSpPr>
          <p:nvPr/>
        </p:nvSpPr>
        <p:spPr>
          <a:xfrm>
            <a:off x="0" y="1318766"/>
            <a:ext cx="920219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altLang="en-US" sz="3200" dirty="0"/>
              <a:t>The Earth formed about 4.6 billion years ago. Chemicals formed molecules in a “</a:t>
            </a:r>
            <a:r>
              <a:rPr lang="en-US" altLang="en-US" sz="3200" u="sng" dirty="0"/>
              <a:t>primordial soup</a:t>
            </a:r>
            <a:r>
              <a:rPr lang="en-US" altLang="en-US" sz="3200" dirty="0"/>
              <a:t>” or at ocean thermal vents. Molecules then bonded together to make living cells.</a:t>
            </a:r>
          </a:p>
          <a:p>
            <a:pPr>
              <a:lnSpc>
                <a:spcPct val="80000"/>
              </a:lnSpc>
            </a:pPr>
            <a:endParaRPr lang="en-US" altLang="en-US" sz="3200" dirty="0"/>
          </a:p>
          <a:p>
            <a:pPr>
              <a:lnSpc>
                <a:spcPct val="80000"/>
              </a:lnSpc>
            </a:pPr>
            <a:endParaRPr lang="en-US" altLang="en-US" sz="3200" dirty="0"/>
          </a:p>
        </p:txBody>
      </p:sp>
      <p:pic>
        <p:nvPicPr>
          <p:cNvPr id="1028" name="Picture 4" descr="Image result for time">
            <a:extLst>
              <a:ext uri="{FF2B5EF4-FFF2-40B4-BE49-F238E27FC236}">
                <a16:creationId xmlns:a16="http://schemas.microsoft.com/office/drawing/2014/main" id="{0994E640-5F2F-424B-A843-D9C3E0BB33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95" y="4836676"/>
            <a:ext cx="1289581" cy="12895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atoms">
            <a:extLst>
              <a:ext uri="{FF2B5EF4-FFF2-40B4-BE49-F238E27FC236}">
                <a16:creationId xmlns:a16="http://schemas.microsoft.com/office/drawing/2014/main" id="{6A447EC5-CD04-47BF-8D97-876E402D4A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691" y="4848581"/>
            <a:ext cx="2373317" cy="12657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7576214-B5B4-40F9-B953-7CED34AF59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1123" y="4860488"/>
            <a:ext cx="1693838" cy="1265769"/>
          </a:xfrm>
          <a:prstGeom prst="rect">
            <a:avLst/>
          </a:prstGeom>
        </p:spPr>
      </p:pic>
      <p:pic>
        <p:nvPicPr>
          <p:cNvPr id="5" name="Picture 4">
            <a:extLst>
              <a:ext uri="{FF2B5EF4-FFF2-40B4-BE49-F238E27FC236}">
                <a16:creationId xmlns:a16="http://schemas.microsoft.com/office/drawing/2014/main" id="{1E0D8BC7-3B63-4DC5-B951-05F798B126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1610" y="5293831"/>
            <a:ext cx="399081" cy="399081"/>
          </a:xfrm>
          <a:prstGeom prst="rect">
            <a:avLst/>
          </a:prstGeom>
        </p:spPr>
      </p:pic>
      <p:pic>
        <p:nvPicPr>
          <p:cNvPr id="50" name="Picture 49">
            <a:extLst>
              <a:ext uri="{FF2B5EF4-FFF2-40B4-BE49-F238E27FC236}">
                <a16:creationId xmlns:a16="http://schemas.microsoft.com/office/drawing/2014/main" id="{783888C2-59DF-4355-9A00-ECEC432C5C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8025" y="5293830"/>
            <a:ext cx="399081" cy="399081"/>
          </a:xfrm>
          <a:prstGeom prst="rect">
            <a:avLst/>
          </a:prstGeom>
        </p:spPr>
      </p:pic>
      <p:pic>
        <p:nvPicPr>
          <p:cNvPr id="1032" name="Picture 8" descr="Image result for equal sign">
            <a:extLst>
              <a:ext uri="{FF2B5EF4-FFF2-40B4-BE49-F238E27FC236}">
                <a16:creationId xmlns:a16="http://schemas.microsoft.com/office/drawing/2014/main" id="{32D80092-10EE-4857-AE62-C4823853946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62116" y="5169217"/>
            <a:ext cx="651467" cy="648305"/>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4">
            <a:extLst>
              <a:ext uri="{FF2B5EF4-FFF2-40B4-BE49-F238E27FC236}">
                <a16:creationId xmlns:a16="http://schemas.microsoft.com/office/drawing/2014/main" id="{0AE089EA-5151-4921-8556-013103C465EA}"/>
              </a:ext>
            </a:extLst>
          </p:cNvPr>
          <p:cNvSpPr txBox="1">
            <a:spLocks noChangeArrowheads="1"/>
          </p:cNvSpPr>
          <p:nvPr/>
        </p:nvSpPr>
        <p:spPr>
          <a:xfrm>
            <a:off x="7461400" y="5169217"/>
            <a:ext cx="1188203" cy="7293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4800" dirty="0">
                <a:solidFill>
                  <a:srgbClr val="FF0000"/>
                </a:solidFill>
              </a:rPr>
              <a:t>LIFE</a:t>
            </a:r>
          </a:p>
        </p:txBody>
      </p:sp>
      <p:sp>
        <p:nvSpPr>
          <p:cNvPr id="53" name="Rectangle 54">
            <a:extLst>
              <a:ext uri="{FF2B5EF4-FFF2-40B4-BE49-F238E27FC236}">
                <a16:creationId xmlns:a16="http://schemas.microsoft.com/office/drawing/2014/main" id="{FCB40DE1-5E7C-4A9C-B3E7-4C0B0ACC7DAD}"/>
              </a:ext>
            </a:extLst>
          </p:cNvPr>
          <p:cNvSpPr txBox="1">
            <a:spLocks noChangeArrowheads="1"/>
          </p:cNvSpPr>
          <p:nvPr/>
        </p:nvSpPr>
        <p:spPr>
          <a:xfrm>
            <a:off x="139641" y="6292367"/>
            <a:ext cx="1318288" cy="7293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3400" dirty="0"/>
              <a:t>Time</a:t>
            </a:r>
          </a:p>
        </p:txBody>
      </p:sp>
      <p:sp>
        <p:nvSpPr>
          <p:cNvPr id="12" name="Rectangle 54">
            <a:extLst>
              <a:ext uri="{FF2B5EF4-FFF2-40B4-BE49-F238E27FC236}">
                <a16:creationId xmlns:a16="http://schemas.microsoft.com/office/drawing/2014/main" id="{64957D32-BAB5-4F52-84F8-A615A55FB240}"/>
              </a:ext>
            </a:extLst>
          </p:cNvPr>
          <p:cNvSpPr txBox="1">
            <a:spLocks noChangeArrowheads="1"/>
          </p:cNvSpPr>
          <p:nvPr/>
        </p:nvSpPr>
        <p:spPr>
          <a:xfrm>
            <a:off x="2418205" y="6302987"/>
            <a:ext cx="1318288" cy="729374"/>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dirty="0"/>
              <a:t>Atoms</a:t>
            </a:r>
          </a:p>
        </p:txBody>
      </p:sp>
      <p:sp>
        <p:nvSpPr>
          <p:cNvPr id="13" name="Rectangle 54">
            <a:extLst>
              <a:ext uri="{FF2B5EF4-FFF2-40B4-BE49-F238E27FC236}">
                <a16:creationId xmlns:a16="http://schemas.microsoft.com/office/drawing/2014/main" id="{8389D51C-B377-493D-8D4B-F0C4898D048A}"/>
              </a:ext>
            </a:extLst>
          </p:cNvPr>
          <p:cNvSpPr txBox="1">
            <a:spLocks noChangeArrowheads="1"/>
          </p:cNvSpPr>
          <p:nvPr/>
        </p:nvSpPr>
        <p:spPr>
          <a:xfrm>
            <a:off x="4826433" y="6292367"/>
            <a:ext cx="1463218" cy="729374"/>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dirty="0"/>
              <a:t>Chance</a:t>
            </a:r>
          </a:p>
        </p:txBody>
      </p:sp>
      <p:sp>
        <p:nvSpPr>
          <p:cNvPr id="14" name="Rectangle 2">
            <a:extLst>
              <a:ext uri="{FF2B5EF4-FFF2-40B4-BE49-F238E27FC236}">
                <a16:creationId xmlns:a16="http://schemas.microsoft.com/office/drawing/2014/main" id="{1CFB5382-7D9D-4C20-827D-D95D430B16C4}"/>
              </a:ext>
            </a:extLst>
          </p:cNvPr>
          <p:cNvSpPr txBox="1">
            <a:spLocks noChangeArrowheads="1"/>
          </p:cNvSpPr>
          <p:nvPr/>
        </p:nvSpPr>
        <p:spPr bwMode="auto">
          <a:xfrm>
            <a:off x="489759" y="2459657"/>
            <a:ext cx="7995611" cy="2194560"/>
          </a:xfrm>
          <a:prstGeom prst="rect">
            <a:avLst/>
          </a:prstGeom>
          <a:solidFill>
            <a:srgbClr val="000000">
              <a:alpha val="65000"/>
            </a:srgbClr>
          </a:solidFill>
          <a:ln w="9525">
            <a:noFill/>
            <a:miter lim="800000"/>
            <a:headEnd/>
            <a:tailEnd/>
          </a:ln>
        </p:spPr>
        <p:txBody>
          <a:bodyPr vert="horz" wrap="square" lIns="91440" tIns="45720" rIns="91440" bIns="45720" numCol="1" anchor="t" anchorCtr="0" compatLnSpc="1">
            <a:prstTxWarp prst="textNoShape">
              <a:avLst/>
            </a:prstTxWarp>
          </a:bodyPr>
          <a:lstStyle/>
          <a:p>
            <a:pPr marR="0" lvl="0" algn="ctr" defTabSz="914400" rtl="0" eaLnBrk="1" fontAlgn="base" latinLnBrk="0" hangingPunct="1">
              <a:lnSpc>
                <a:spcPct val="100000"/>
              </a:lnSpc>
              <a:spcBef>
                <a:spcPct val="30000"/>
              </a:spcBef>
              <a:spcAft>
                <a:spcPct val="0"/>
              </a:spcAft>
              <a:buClrTx/>
              <a:buSzTx/>
              <a:tabLst/>
              <a:defRPr/>
            </a:pPr>
            <a:r>
              <a:rPr kumimoji="0" lang="en-US" sz="2800" b="1" i="0" u="none" strike="noStrike" kern="0" cap="none" spc="0" normalizeH="0" baseline="0" noProof="0" dirty="0">
                <a:ln>
                  <a:noFill/>
                </a:ln>
                <a:solidFill>
                  <a:schemeClr val="bg1"/>
                </a:solidFill>
                <a:effectLst/>
                <a:uLnTx/>
                <a:uFillTx/>
                <a:latin typeface="+mn-lt"/>
                <a:ea typeface="+mn-ea"/>
                <a:cs typeface="+mn-cs"/>
              </a:rPr>
              <a:t>Formed by</a:t>
            </a:r>
            <a:endParaRPr lang="en-US" sz="2800" b="1" kern="0" dirty="0">
              <a:solidFill>
                <a:schemeClr val="bg1"/>
              </a:solidFill>
            </a:endParaRPr>
          </a:p>
          <a:p>
            <a:pPr marR="0" lvl="0" algn="ctr" defTabSz="914400" rtl="0" eaLnBrk="1" fontAlgn="base" latinLnBrk="0" hangingPunct="1">
              <a:lnSpc>
                <a:spcPct val="100000"/>
              </a:lnSpc>
              <a:spcBef>
                <a:spcPct val="30000"/>
              </a:spcBef>
              <a:spcAft>
                <a:spcPct val="0"/>
              </a:spcAft>
              <a:buClrTx/>
              <a:buSzTx/>
              <a:tabLst/>
              <a:defRPr/>
            </a:pPr>
            <a:r>
              <a:rPr lang="en-US" sz="2800" b="1" kern="0" dirty="0">
                <a:solidFill>
                  <a:schemeClr val="bg1"/>
                </a:solidFill>
              </a:rPr>
              <a:t>CHANCE over Time</a:t>
            </a:r>
          </a:p>
          <a:p>
            <a:pPr marR="0" lvl="0" algn="ctr" defTabSz="914400" rtl="0" eaLnBrk="1" fontAlgn="base" latinLnBrk="0" hangingPunct="1">
              <a:lnSpc>
                <a:spcPct val="100000"/>
              </a:lnSpc>
              <a:spcBef>
                <a:spcPct val="30000"/>
              </a:spcBef>
              <a:spcAft>
                <a:spcPct val="0"/>
              </a:spcAft>
              <a:buClrTx/>
              <a:buSzTx/>
              <a:tabLst/>
              <a:defRPr/>
            </a:pPr>
            <a:r>
              <a:rPr lang="en-US" sz="2800" b="1" kern="0" dirty="0">
                <a:solidFill>
                  <a:schemeClr val="bg1"/>
                </a:solidFill>
              </a:rPr>
              <a:t>NECESSITY (Natural Laws of Chemical Interaction)</a:t>
            </a:r>
          </a:p>
        </p:txBody>
      </p:sp>
    </p:spTree>
    <p:extLst>
      <p:ext uri="{BB962C8B-B14F-4D97-AF65-F5344CB8AC3E}">
        <p14:creationId xmlns:p14="http://schemas.microsoft.com/office/powerpoint/2010/main" val="4252151065"/>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animEffect transition="in" filter="fade">
                                      <p:cBhvr>
                                        <p:cTn id="7" dur="500"/>
                                        <p:tgtEl>
                                          <p:spTgt spid="14">
                                            <p:bg/>
                                          </p:spTgt>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slide(fromBottom)">
                                      <p:cBhvr>
                                        <p:cTn id="11" dur="1000"/>
                                        <p:tgtEl>
                                          <p:spTgt spid="1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14">
                                            <p:txEl>
                                              <p:pRg st="1" end="1"/>
                                            </p:txEl>
                                          </p:spTgt>
                                        </p:tgtEl>
                                        <p:attrNameLst>
                                          <p:attrName>style.visibility</p:attrName>
                                        </p:attrNameLst>
                                      </p:cBhvr>
                                      <p:to>
                                        <p:strVal val="visible"/>
                                      </p:to>
                                    </p:set>
                                    <p:animEffect transition="in" filter="slide(fromBottom)">
                                      <p:cBhvr>
                                        <p:cTn id="16" dur="1000"/>
                                        <p:tgtEl>
                                          <p:spTgt spid="1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slide(fromBottom)">
                                      <p:cBhvr>
                                        <p:cTn id="21" dur="10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autoUpdateAnimBg="0"/>
      <p:bldP spid="14" grpId="1" uiExpand="1" build="allAtOnce"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4">
            <a:extLst>
              <a:ext uri="{FF2B5EF4-FFF2-40B4-BE49-F238E27FC236}">
                <a16:creationId xmlns:a16="http://schemas.microsoft.com/office/drawing/2014/main" id="{0F2766B0-EF7C-49AF-A3F1-6D42E3141DBE}"/>
              </a:ext>
            </a:extLst>
          </p:cNvPr>
          <p:cNvSpPr>
            <a:spLocks noGrp="1" noChangeArrowheads="1"/>
          </p:cNvSpPr>
          <p:nvPr>
            <p:ph type="title"/>
          </p:nvPr>
        </p:nvSpPr>
        <p:spPr>
          <a:xfrm>
            <a:off x="371961" y="173337"/>
            <a:ext cx="8150158" cy="1809962"/>
          </a:xfrm>
        </p:spPr>
        <p:txBody>
          <a:bodyPr>
            <a:normAutofit/>
          </a:bodyPr>
          <a:lstStyle/>
          <a:p>
            <a:pPr>
              <a:lnSpc>
                <a:spcPct val="80000"/>
              </a:lnSpc>
            </a:pPr>
            <a:r>
              <a:rPr lang="en-US" altLang="en-US" dirty="0"/>
              <a:t>Irreducible Complexity Problem</a:t>
            </a:r>
            <a:br>
              <a:rPr lang="en-US" altLang="en-US" dirty="0"/>
            </a:br>
            <a:br>
              <a:rPr lang="en-US" altLang="en-US" dirty="0"/>
            </a:br>
            <a:r>
              <a:rPr lang="en-US" altLang="en-US" dirty="0"/>
              <a:t>How Critical is Each Step?</a:t>
            </a:r>
          </a:p>
        </p:txBody>
      </p:sp>
      <p:pic>
        <p:nvPicPr>
          <p:cNvPr id="3" name="Picture 2">
            <a:extLst>
              <a:ext uri="{FF2B5EF4-FFF2-40B4-BE49-F238E27FC236}">
                <a16:creationId xmlns:a16="http://schemas.microsoft.com/office/drawing/2014/main" id="{E48D8268-C269-4436-8472-D7A91A908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188" y="2704505"/>
            <a:ext cx="5935759" cy="4084238"/>
          </a:xfrm>
          <a:prstGeom prst="rect">
            <a:avLst/>
          </a:prstGeom>
        </p:spPr>
      </p:pic>
      <p:sp>
        <p:nvSpPr>
          <p:cNvPr id="7" name="Title 4">
            <a:extLst>
              <a:ext uri="{FF2B5EF4-FFF2-40B4-BE49-F238E27FC236}">
                <a16:creationId xmlns:a16="http://schemas.microsoft.com/office/drawing/2014/main" id="{C5BD3ED7-D1E0-4B63-8E93-59935B3ADF33}"/>
              </a:ext>
            </a:extLst>
          </p:cNvPr>
          <p:cNvSpPr txBox="1">
            <a:spLocks/>
          </p:cNvSpPr>
          <p:nvPr/>
        </p:nvSpPr>
        <p:spPr>
          <a:xfrm>
            <a:off x="7245331" y="2089185"/>
            <a:ext cx="1599790" cy="61532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dirty="0"/>
              <a:t>In the 22</a:t>
            </a:r>
            <a:r>
              <a:rPr lang="en-US" sz="2400" baseline="30000" dirty="0"/>
              <a:t>nd</a:t>
            </a:r>
            <a:r>
              <a:rPr lang="en-US" sz="2400" dirty="0"/>
              <a:t> step</a:t>
            </a:r>
            <a:endParaRPr lang="en-US" sz="2400" b="1" u="sng" dirty="0"/>
          </a:p>
        </p:txBody>
      </p:sp>
      <p:sp>
        <p:nvSpPr>
          <p:cNvPr id="6" name="Title 4">
            <a:extLst>
              <a:ext uri="{FF2B5EF4-FFF2-40B4-BE49-F238E27FC236}">
                <a16:creationId xmlns:a16="http://schemas.microsoft.com/office/drawing/2014/main" id="{8965730E-E6DB-4D9D-BF19-1BD4A67AD6C6}"/>
              </a:ext>
            </a:extLst>
          </p:cNvPr>
          <p:cNvSpPr txBox="1">
            <a:spLocks/>
          </p:cNvSpPr>
          <p:nvPr/>
        </p:nvSpPr>
        <p:spPr>
          <a:xfrm>
            <a:off x="4709482" y="4335016"/>
            <a:ext cx="684153" cy="71406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5400" b="1" dirty="0">
                <a:solidFill>
                  <a:srgbClr val="000000"/>
                </a:solidFill>
              </a:rPr>
              <a:t>X</a:t>
            </a:r>
            <a:endParaRPr lang="en-US" sz="5400" b="1" u="sng" dirty="0">
              <a:solidFill>
                <a:srgbClr val="000000"/>
              </a:solidFill>
            </a:endParaRPr>
          </a:p>
        </p:txBody>
      </p:sp>
      <p:cxnSp>
        <p:nvCxnSpPr>
          <p:cNvPr id="4" name="Straight Arrow Connector 3">
            <a:extLst>
              <a:ext uri="{FF2B5EF4-FFF2-40B4-BE49-F238E27FC236}">
                <a16:creationId xmlns:a16="http://schemas.microsoft.com/office/drawing/2014/main" id="{3D436609-9F58-4A7D-9E12-877B36C54DB4}"/>
              </a:ext>
            </a:extLst>
          </p:cNvPr>
          <p:cNvCxnSpPr>
            <a:cxnSpLocks/>
            <a:stCxn id="7" idx="1"/>
          </p:cNvCxnSpPr>
          <p:nvPr/>
        </p:nvCxnSpPr>
        <p:spPr>
          <a:xfrm flipH="1">
            <a:off x="5393635" y="2396845"/>
            <a:ext cx="1851696" cy="193817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itle 4">
            <a:extLst>
              <a:ext uri="{FF2B5EF4-FFF2-40B4-BE49-F238E27FC236}">
                <a16:creationId xmlns:a16="http://schemas.microsoft.com/office/drawing/2014/main" id="{E6C61644-3F3E-4C25-9A1B-E3AF937546A2}"/>
              </a:ext>
            </a:extLst>
          </p:cNvPr>
          <p:cNvSpPr txBox="1">
            <a:spLocks/>
          </p:cNvSpPr>
          <p:nvPr/>
        </p:nvSpPr>
        <p:spPr>
          <a:xfrm>
            <a:off x="7245331" y="2685231"/>
            <a:ext cx="1599790" cy="200531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dirty="0"/>
              <a:t>CN </a:t>
            </a:r>
            <a:r>
              <a:rPr lang="en-US" sz="2400" dirty="0" err="1"/>
              <a:t>poisioning</a:t>
            </a:r>
            <a:r>
              <a:rPr lang="en-US" sz="2400" dirty="0"/>
              <a:t> inactivates Cytochrome Oxidase Enzyme and </a:t>
            </a:r>
            <a:r>
              <a:rPr lang="en-US" sz="2400" b="1" u="sng" dirty="0"/>
              <a:t>YOU DIE!</a:t>
            </a:r>
          </a:p>
        </p:txBody>
      </p:sp>
    </p:spTree>
    <p:extLst>
      <p:ext uri="{BB962C8B-B14F-4D97-AF65-F5344CB8AC3E}">
        <p14:creationId xmlns:p14="http://schemas.microsoft.com/office/powerpoint/2010/main" val="28961447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4">
            <a:extLst>
              <a:ext uri="{FF2B5EF4-FFF2-40B4-BE49-F238E27FC236}">
                <a16:creationId xmlns:a16="http://schemas.microsoft.com/office/drawing/2014/main" id="{0F2766B0-EF7C-49AF-A3F1-6D42E3141DBE}"/>
              </a:ext>
            </a:extLst>
          </p:cNvPr>
          <p:cNvSpPr>
            <a:spLocks noGrp="1" noChangeArrowheads="1"/>
          </p:cNvSpPr>
          <p:nvPr>
            <p:ph type="title"/>
          </p:nvPr>
        </p:nvSpPr>
        <p:spPr>
          <a:xfrm>
            <a:off x="371961" y="0"/>
            <a:ext cx="8150158" cy="1809962"/>
          </a:xfrm>
        </p:spPr>
        <p:txBody>
          <a:bodyPr>
            <a:normAutofit/>
          </a:bodyPr>
          <a:lstStyle/>
          <a:p>
            <a:pPr>
              <a:lnSpc>
                <a:spcPct val="80000"/>
              </a:lnSpc>
            </a:pPr>
            <a:r>
              <a:rPr lang="en-US" altLang="en-US" dirty="0"/>
              <a:t>Irreducible Complexity Problem</a:t>
            </a:r>
            <a:br>
              <a:rPr lang="en-US" altLang="en-US" dirty="0"/>
            </a:br>
            <a:r>
              <a:rPr lang="en-US" altLang="en-US" dirty="0"/>
              <a:t>Example: Cellular Metabolism </a:t>
            </a:r>
            <a:br>
              <a:rPr lang="en-US" altLang="en-US" dirty="0"/>
            </a:br>
            <a:r>
              <a:rPr lang="en-US" altLang="en-US" dirty="0"/>
              <a:t>(Energy Conversion Mechanism)</a:t>
            </a:r>
          </a:p>
        </p:txBody>
      </p:sp>
      <p:sp>
        <p:nvSpPr>
          <p:cNvPr id="18" name="Rectangle 54">
            <a:extLst>
              <a:ext uri="{FF2B5EF4-FFF2-40B4-BE49-F238E27FC236}">
                <a16:creationId xmlns:a16="http://schemas.microsoft.com/office/drawing/2014/main" id="{2EEFA7F8-DA2B-4CFC-8A1A-33E8AD9A93B1}"/>
              </a:ext>
            </a:extLst>
          </p:cNvPr>
          <p:cNvSpPr txBox="1">
            <a:spLocks noChangeArrowheads="1"/>
          </p:cNvSpPr>
          <p:nvPr/>
        </p:nvSpPr>
        <p:spPr>
          <a:xfrm>
            <a:off x="0" y="4315695"/>
            <a:ext cx="9221492" cy="404024"/>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2800" dirty="0"/>
              <a:t>All the protein enzymes, other required reactants, a functioning complex mitochondria cellular organelle, other cellular structures and even the end product ATP energy unit are all </a:t>
            </a:r>
            <a:r>
              <a:rPr lang="en-US" altLang="en-US" sz="2800" u="sng" dirty="0"/>
              <a:t>required to be in place </a:t>
            </a:r>
            <a:r>
              <a:rPr lang="en-US" altLang="en-US" sz="2800" dirty="0"/>
              <a:t>in order for cellular metabolism to work.</a:t>
            </a:r>
          </a:p>
          <a:p>
            <a:pPr>
              <a:lnSpc>
                <a:spcPct val="80000"/>
              </a:lnSpc>
            </a:pPr>
            <a:endParaRPr lang="en-US" altLang="en-US" sz="2800" dirty="0"/>
          </a:p>
          <a:p>
            <a:pPr>
              <a:lnSpc>
                <a:spcPct val="80000"/>
              </a:lnSpc>
            </a:pPr>
            <a:r>
              <a:rPr lang="en-US" altLang="en-US" sz="2800" dirty="0"/>
              <a:t>Remove one enzyme, one ATP or one reactant and the road to life is blocked.</a:t>
            </a:r>
          </a:p>
          <a:p>
            <a:pPr>
              <a:lnSpc>
                <a:spcPct val="80000"/>
              </a:lnSpc>
            </a:pPr>
            <a:endParaRPr lang="en-US" altLang="en-US" sz="2800" dirty="0"/>
          </a:p>
          <a:p>
            <a:pPr>
              <a:lnSpc>
                <a:spcPct val="80000"/>
              </a:lnSpc>
            </a:pPr>
            <a:endParaRPr lang="en-US" altLang="en-US" sz="2800" dirty="0"/>
          </a:p>
          <a:p>
            <a:pPr>
              <a:lnSpc>
                <a:spcPct val="80000"/>
              </a:lnSpc>
            </a:pPr>
            <a:endParaRPr lang="en-US" altLang="en-US" sz="2800" dirty="0"/>
          </a:p>
          <a:p>
            <a:pPr>
              <a:lnSpc>
                <a:spcPct val="80000"/>
              </a:lnSpc>
            </a:pPr>
            <a:endParaRPr lang="en-US" altLang="en-US" sz="2800" dirty="0"/>
          </a:p>
          <a:p>
            <a:pPr>
              <a:lnSpc>
                <a:spcPct val="80000"/>
              </a:lnSpc>
            </a:pPr>
            <a:r>
              <a:rPr lang="en-US" altLang="en-US" sz="2800" dirty="0"/>
              <a:t>All this the product of random non-directed chemical reactions in a deadly “primordial soup”?</a:t>
            </a:r>
          </a:p>
          <a:p>
            <a:pPr>
              <a:lnSpc>
                <a:spcPct val="80000"/>
              </a:lnSpc>
            </a:pPr>
            <a:r>
              <a:rPr lang="en-US" altLang="en-US" sz="2800" dirty="0"/>
              <a:t>Beyond all scientific reason! </a:t>
            </a:r>
          </a:p>
          <a:p>
            <a:pPr>
              <a:lnSpc>
                <a:spcPct val="80000"/>
              </a:lnSpc>
            </a:pPr>
            <a:endParaRPr lang="en-US" altLang="en-US" sz="2800" dirty="0"/>
          </a:p>
        </p:txBody>
      </p:sp>
      <p:pic>
        <p:nvPicPr>
          <p:cNvPr id="1026" name="Picture 2" descr="Image result for blocked road">
            <a:extLst>
              <a:ext uri="{FF2B5EF4-FFF2-40B4-BE49-F238E27FC236}">
                <a16:creationId xmlns:a16="http://schemas.microsoft.com/office/drawing/2014/main" id="{C3F9E039-1B75-46FC-8CA2-37964BD0C0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0053" y="4517707"/>
            <a:ext cx="2049767" cy="1416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6366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951831"/>
            <a:ext cx="8229600" cy="2954338"/>
          </a:xfrm>
        </p:spPr>
        <p:style>
          <a:lnRef idx="2">
            <a:schemeClr val="accent2"/>
          </a:lnRef>
          <a:fillRef idx="1">
            <a:schemeClr val="lt1"/>
          </a:fillRef>
          <a:effectRef idx="0">
            <a:schemeClr val="accent2"/>
          </a:effectRef>
          <a:fontRef idx="minor">
            <a:schemeClr val="dk1"/>
          </a:fontRef>
        </p:style>
        <p:txBody>
          <a:bodyPr>
            <a:normAutofit/>
          </a:bodyPr>
          <a:lstStyle/>
          <a:p>
            <a:r>
              <a:rPr lang="en-US" sz="6000" dirty="0"/>
              <a:t>IT GETS WORSE</a:t>
            </a:r>
          </a:p>
        </p:txBody>
      </p:sp>
      <p:sp>
        <p:nvSpPr>
          <p:cNvPr id="4" name="Slide Number Placeholder 3"/>
          <p:cNvSpPr>
            <a:spLocks noGrp="1"/>
          </p:cNvSpPr>
          <p:nvPr>
            <p:ph type="sldNum" sz="quarter" idx="12"/>
          </p:nvPr>
        </p:nvSpPr>
        <p:spPr/>
        <p:txBody>
          <a:bodyPr/>
          <a:lstStyle/>
          <a:p>
            <a:fld id="{BB505C3B-F117-4322-996A-3271CB361D87}" type="slidenum">
              <a:rPr lang="en-US" smtClean="0"/>
              <a:pPr/>
              <a:t>62</a:t>
            </a:fld>
            <a:endParaRPr lang="en-US"/>
          </a:p>
        </p:txBody>
      </p:sp>
    </p:spTree>
    <p:extLst>
      <p:ext uri="{BB962C8B-B14F-4D97-AF65-F5344CB8AC3E}">
        <p14:creationId xmlns:p14="http://schemas.microsoft.com/office/powerpoint/2010/main" val="25379215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4">
            <a:extLst>
              <a:ext uri="{FF2B5EF4-FFF2-40B4-BE49-F238E27FC236}">
                <a16:creationId xmlns:a16="http://schemas.microsoft.com/office/drawing/2014/main" id="{0F2766B0-EF7C-49AF-A3F1-6D42E3141DBE}"/>
              </a:ext>
            </a:extLst>
          </p:cNvPr>
          <p:cNvSpPr>
            <a:spLocks noGrp="1" noChangeArrowheads="1"/>
          </p:cNvSpPr>
          <p:nvPr>
            <p:ph type="title"/>
          </p:nvPr>
        </p:nvSpPr>
        <p:spPr>
          <a:xfrm>
            <a:off x="496921" y="50370"/>
            <a:ext cx="8150158" cy="1225386"/>
          </a:xfrm>
        </p:spPr>
        <p:txBody>
          <a:bodyPr>
            <a:normAutofit/>
          </a:bodyPr>
          <a:lstStyle/>
          <a:p>
            <a:pPr>
              <a:lnSpc>
                <a:spcPct val="80000"/>
              </a:lnSpc>
            </a:pPr>
            <a:r>
              <a:rPr lang="en-US" altLang="en-US" dirty="0"/>
              <a:t>The Chicken or the Egg Problem</a:t>
            </a:r>
            <a:br>
              <a:rPr lang="en-US" altLang="en-US" dirty="0"/>
            </a:br>
            <a:r>
              <a:rPr lang="en-US" altLang="en-US" dirty="0"/>
              <a:t>Example: Protein Formation</a:t>
            </a:r>
          </a:p>
        </p:txBody>
      </p:sp>
      <p:pic>
        <p:nvPicPr>
          <p:cNvPr id="5" name="Picture 4">
            <a:extLst>
              <a:ext uri="{FF2B5EF4-FFF2-40B4-BE49-F238E27FC236}">
                <a16:creationId xmlns:a16="http://schemas.microsoft.com/office/drawing/2014/main" id="{DCE2B99E-96E1-494E-8A2B-4CB9E7371B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5756"/>
            <a:ext cx="9144000" cy="5143500"/>
          </a:xfrm>
          <a:prstGeom prst="rect">
            <a:avLst/>
          </a:prstGeom>
        </p:spPr>
      </p:pic>
    </p:spTree>
    <p:extLst>
      <p:ext uri="{BB962C8B-B14F-4D97-AF65-F5344CB8AC3E}">
        <p14:creationId xmlns:p14="http://schemas.microsoft.com/office/powerpoint/2010/main" val="2632551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4">
            <a:extLst>
              <a:ext uri="{FF2B5EF4-FFF2-40B4-BE49-F238E27FC236}">
                <a16:creationId xmlns:a16="http://schemas.microsoft.com/office/drawing/2014/main" id="{0F2766B0-EF7C-49AF-A3F1-6D42E3141DBE}"/>
              </a:ext>
            </a:extLst>
          </p:cNvPr>
          <p:cNvSpPr>
            <a:spLocks noGrp="1" noChangeArrowheads="1"/>
          </p:cNvSpPr>
          <p:nvPr>
            <p:ph type="title"/>
          </p:nvPr>
        </p:nvSpPr>
        <p:spPr>
          <a:xfrm>
            <a:off x="1875295" y="0"/>
            <a:ext cx="5393410" cy="621428"/>
          </a:xfrm>
        </p:spPr>
        <p:txBody>
          <a:bodyPr>
            <a:normAutofit fontScale="90000"/>
          </a:bodyPr>
          <a:lstStyle/>
          <a:p>
            <a:pPr>
              <a:lnSpc>
                <a:spcPct val="80000"/>
              </a:lnSpc>
            </a:pPr>
            <a:r>
              <a:rPr lang="en-US" altLang="en-US" dirty="0"/>
              <a:t>ATP Synthase</a:t>
            </a:r>
          </a:p>
        </p:txBody>
      </p:sp>
      <p:pic>
        <p:nvPicPr>
          <p:cNvPr id="11" name="Picture 10">
            <a:extLst>
              <a:ext uri="{FF2B5EF4-FFF2-40B4-BE49-F238E27FC236}">
                <a16:creationId xmlns:a16="http://schemas.microsoft.com/office/drawing/2014/main" id="{1E6ED994-483E-4418-9928-A107381316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295" y="621428"/>
            <a:ext cx="5670201" cy="6133802"/>
          </a:xfrm>
          <a:prstGeom prst="rect">
            <a:avLst/>
          </a:prstGeom>
        </p:spPr>
      </p:pic>
      <p:sp>
        <p:nvSpPr>
          <p:cNvPr id="13" name="Title 4">
            <a:extLst>
              <a:ext uri="{FF2B5EF4-FFF2-40B4-BE49-F238E27FC236}">
                <a16:creationId xmlns:a16="http://schemas.microsoft.com/office/drawing/2014/main" id="{3EDF1736-D82A-4304-984C-6A8821186573}"/>
              </a:ext>
            </a:extLst>
          </p:cNvPr>
          <p:cNvSpPr txBox="1">
            <a:spLocks/>
          </p:cNvSpPr>
          <p:nvPr/>
        </p:nvSpPr>
        <p:spPr>
          <a:xfrm>
            <a:off x="117326" y="2934485"/>
            <a:ext cx="1619573" cy="1507687"/>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dirty="0"/>
              <a:t>20 protein</a:t>
            </a:r>
          </a:p>
          <a:p>
            <a:r>
              <a:rPr lang="en-US" sz="2400" dirty="0"/>
              <a:t>enzyme</a:t>
            </a:r>
          </a:p>
          <a:p>
            <a:r>
              <a:rPr lang="en-US" sz="2400" dirty="0"/>
              <a:t>complex</a:t>
            </a:r>
          </a:p>
        </p:txBody>
      </p:sp>
      <p:sp>
        <p:nvSpPr>
          <p:cNvPr id="12" name="Explosion: 8 Points 11">
            <a:extLst>
              <a:ext uri="{FF2B5EF4-FFF2-40B4-BE49-F238E27FC236}">
                <a16:creationId xmlns:a16="http://schemas.microsoft.com/office/drawing/2014/main" id="{A37D1AF7-44C1-496E-BDD2-8B88C4A934C8}"/>
              </a:ext>
            </a:extLst>
          </p:cNvPr>
          <p:cNvSpPr/>
          <p:nvPr/>
        </p:nvSpPr>
        <p:spPr>
          <a:xfrm>
            <a:off x="6179466" y="1669436"/>
            <a:ext cx="1482267" cy="141422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4">
            <a:extLst>
              <a:ext uri="{FF2B5EF4-FFF2-40B4-BE49-F238E27FC236}">
                <a16:creationId xmlns:a16="http://schemas.microsoft.com/office/drawing/2014/main" id="{486D03C9-51E7-4232-BAFD-3CCB78CB80A6}"/>
              </a:ext>
            </a:extLst>
          </p:cNvPr>
          <p:cNvSpPr txBox="1">
            <a:spLocks/>
          </p:cNvSpPr>
          <p:nvPr/>
        </p:nvSpPr>
        <p:spPr>
          <a:xfrm>
            <a:off x="6578789" y="2077588"/>
            <a:ext cx="683217" cy="597061"/>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b="1" dirty="0"/>
              <a:t>ATP</a:t>
            </a:r>
          </a:p>
        </p:txBody>
      </p:sp>
      <p:sp>
        <p:nvSpPr>
          <p:cNvPr id="18" name="Title 4">
            <a:extLst>
              <a:ext uri="{FF2B5EF4-FFF2-40B4-BE49-F238E27FC236}">
                <a16:creationId xmlns:a16="http://schemas.microsoft.com/office/drawing/2014/main" id="{AC9CEAAD-9C6D-48A1-B88D-8FE22DD4FCC2}"/>
              </a:ext>
            </a:extLst>
          </p:cNvPr>
          <p:cNvSpPr txBox="1">
            <a:spLocks/>
          </p:cNvSpPr>
          <p:nvPr/>
        </p:nvSpPr>
        <p:spPr>
          <a:xfrm>
            <a:off x="1598504" y="6018176"/>
            <a:ext cx="1619573" cy="73705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dirty="0"/>
              <a:t>Rotates at 10,000 rpm</a:t>
            </a:r>
          </a:p>
        </p:txBody>
      </p:sp>
      <p:cxnSp>
        <p:nvCxnSpPr>
          <p:cNvPr id="22" name="Straight Arrow Connector 21">
            <a:extLst>
              <a:ext uri="{FF2B5EF4-FFF2-40B4-BE49-F238E27FC236}">
                <a16:creationId xmlns:a16="http://schemas.microsoft.com/office/drawing/2014/main" id="{A62A7E0E-A7E1-4D07-93A8-D8F68194D4FC}"/>
              </a:ext>
            </a:extLst>
          </p:cNvPr>
          <p:cNvCxnSpPr>
            <a:cxnSpLocks/>
          </p:cNvCxnSpPr>
          <p:nvPr/>
        </p:nvCxnSpPr>
        <p:spPr>
          <a:xfrm flipV="1">
            <a:off x="3218077" y="5811864"/>
            <a:ext cx="1167943" cy="65718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itle 4">
            <a:extLst>
              <a:ext uri="{FF2B5EF4-FFF2-40B4-BE49-F238E27FC236}">
                <a16:creationId xmlns:a16="http://schemas.microsoft.com/office/drawing/2014/main" id="{9E87E5A3-6882-482D-8D3E-08CB1A201BAA}"/>
              </a:ext>
            </a:extLst>
          </p:cNvPr>
          <p:cNvSpPr txBox="1">
            <a:spLocks/>
          </p:cNvSpPr>
          <p:nvPr/>
        </p:nvSpPr>
        <p:spPr>
          <a:xfrm>
            <a:off x="7661732" y="-4381"/>
            <a:ext cx="1482268" cy="141422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dirty="0"/>
              <a:t>Energy Source Cellular Processes</a:t>
            </a:r>
          </a:p>
        </p:txBody>
      </p:sp>
      <p:cxnSp>
        <p:nvCxnSpPr>
          <p:cNvPr id="25" name="Straight Arrow Connector 24">
            <a:extLst>
              <a:ext uri="{FF2B5EF4-FFF2-40B4-BE49-F238E27FC236}">
                <a16:creationId xmlns:a16="http://schemas.microsoft.com/office/drawing/2014/main" id="{D5570EE2-8E8E-4B2F-BA04-FEBC7A4C2B9C}"/>
              </a:ext>
            </a:extLst>
          </p:cNvPr>
          <p:cNvCxnSpPr>
            <a:cxnSpLocks/>
          </p:cNvCxnSpPr>
          <p:nvPr/>
        </p:nvCxnSpPr>
        <p:spPr>
          <a:xfrm flipH="1">
            <a:off x="7268705" y="1367098"/>
            <a:ext cx="415187" cy="45089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itle 4">
            <a:extLst>
              <a:ext uri="{FF2B5EF4-FFF2-40B4-BE49-F238E27FC236}">
                <a16:creationId xmlns:a16="http://schemas.microsoft.com/office/drawing/2014/main" id="{072AA2B8-5498-41D6-891A-01FBA793748E}"/>
              </a:ext>
            </a:extLst>
          </p:cNvPr>
          <p:cNvSpPr txBox="1">
            <a:spLocks/>
          </p:cNvSpPr>
          <p:nvPr/>
        </p:nvSpPr>
        <p:spPr>
          <a:xfrm>
            <a:off x="5728802" y="6383230"/>
            <a:ext cx="3299444" cy="44708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dirty="0"/>
              <a:t>From Glucose Breakdown</a:t>
            </a:r>
          </a:p>
        </p:txBody>
      </p:sp>
      <p:cxnSp>
        <p:nvCxnSpPr>
          <p:cNvPr id="29" name="Straight Arrow Connector 28">
            <a:extLst>
              <a:ext uri="{FF2B5EF4-FFF2-40B4-BE49-F238E27FC236}">
                <a16:creationId xmlns:a16="http://schemas.microsoft.com/office/drawing/2014/main" id="{3DF14B54-F84E-432E-A5DE-71A21E5022DD}"/>
              </a:ext>
            </a:extLst>
          </p:cNvPr>
          <p:cNvCxnSpPr>
            <a:cxnSpLocks/>
          </p:cNvCxnSpPr>
          <p:nvPr/>
        </p:nvCxnSpPr>
        <p:spPr>
          <a:xfrm flipH="1">
            <a:off x="5052447" y="6604871"/>
            <a:ext cx="676356" cy="19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43882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4">
            <a:extLst>
              <a:ext uri="{FF2B5EF4-FFF2-40B4-BE49-F238E27FC236}">
                <a16:creationId xmlns:a16="http://schemas.microsoft.com/office/drawing/2014/main" id="{0F2766B0-EF7C-49AF-A3F1-6D42E3141DBE}"/>
              </a:ext>
            </a:extLst>
          </p:cNvPr>
          <p:cNvSpPr>
            <a:spLocks noGrp="1" noChangeArrowheads="1"/>
          </p:cNvSpPr>
          <p:nvPr>
            <p:ph type="title"/>
          </p:nvPr>
        </p:nvSpPr>
        <p:spPr>
          <a:xfrm>
            <a:off x="1875295" y="-1"/>
            <a:ext cx="5393410" cy="1025059"/>
          </a:xfrm>
        </p:spPr>
        <p:txBody>
          <a:bodyPr>
            <a:normAutofit/>
          </a:bodyPr>
          <a:lstStyle/>
          <a:p>
            <a:pPr>
              <a:lnSpc>
                <a:spcPct val="80000"/>
              </a:lnSpc>
            </a:pPr>
            <a:r>
              <a:rPr lang="en-US" altLang="en-US" dirty="0"/>
              <a:t>Which Came First?</a:t>
            </a:r>
          </a:p>
        </p:txBody>
      </p:sp>
      <p:pic>
        <p:nvPicPr>
          <p:cNvPr id="11" name="Picture 10">
            <a:extLst>
              <a:ext uri="{FF2B5EF4-FFF2-40B4-BE49-F238E27FC236}">
                <a16:creationId xmlns:a16="http://schemas.microsoft.com/office/drawing/2014/main" id="{1E6ED994-483E-4418-9928-A107381316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7341" y="1435576"/>
            <a:ext cx="1325106" cy="1433448"/>
          </a:xfrm>
          <a:prstGeom prst="rect">
            <a:avLst/>
          </a:prstGeom>
        </p:spPr>
      </p:pic>
      <p:sp>
        <p:nvSpPr>
          <p:cNvPr id="12" name="Explosion: 8 Points 11">
            <a:extLst>
              <a:ext uri="{FF2B5EF4-FFF2-40B4-BE49-F238E27FC236}">
                <a16:creationId xmlns:a16="http://schemas.microsoft.com/office/drawing/2014/main" id="{A37D1AF7-44C1-496E-BDD2-8B88C4A934C8}"/>
              </a:ext>
            </a:extLst>
          </p:cNvPr>
          <p:cNvSpPr/>
          <p:nvPr/>
        </p:nvSpPr>
        <p:spPr>
          <a:xfrm>
            <a:off x="3791816" y="5240928"/>
            <a:ext cx="1482267" cy="141422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4">
            <a:extLst>
              <a:ext uri="{FF2B5EF4-FFF2-40B4-BE49-F238E27FC236}">
                <a16:creationId xmlns:a16="http://schemas.microsoft.com/office/drawing/2014/main" id="{486D03C9-51E7-4232-BAFD-3CCB78CB80A6}"/>
              </a:ext>
            </a:extLst>
          </p:cNvPr>
          <p:cNvSpPr txBox="1">
            <a:spLocks/>
          </p:cNvSpPr>
          <p:nvPr/>
        </p:nvSpPr>
        <p:spPr>
          <a:xfrm>
            <a:off x="4191139" y="5649080"/>
            <a:ext cx="683217" cy="597061"/>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b="1" dirty="0"/>
              <a:t>ATP</a:t>
            </a:r>
          </a:p>
        </p:txBody>
      </p:sp>
      <p:sp>
        <p:nvSpPr>
          <p:cNvPr id="18" name="Title 4">
            <a:extLst>
              <a:ext uri="{FF2B5EF4-FFF2-40B4-BE49-F238E27FC236}">
                <a16:creationId xmlns:a16="http://schemas.microsoft.com/office/drawing/2014/main" id="{AC9CEAAD-9C6D-48A1-B88D-8FE22DD4FCC2}"/>
              </a:ext>
            </a:extLst>
          </p:cNvPr>
          <p:cNvSpPr txBox="1">
            <a:spLocks/>
          </p:cNvSpPr>
          <p:nvPr/>
        </p:nvSpPr>
        <p:spPr>
          <a:xfrm>
            <a:off x="3781283" y="753873"/>
            <a:ext cx="1253184" cy="62142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dirty="0"/>
              <a:t>ATP Synthase</a:t>
            </a:r>
          </a:p>
        </p:txBody>
      </p:sp>
      <p:cxnSp>
        <p:nvCxnSpPr>
          <p:cNvPr id="22" name="Straight Arrow Connector 21">
            <a:extLst>
              <a:ext uri="{FF2B5EF4-FFF2-40B4-BE49-F238E27FC236}">
                <a16:creationId xmlns:a16="http://schemas.microsoft.com/office/drawing/2014/main" id="{A62A7E0E-A7E1-4D07-93A8-D8F68194D4FC}"/>
              </a:ext>
            </a:extLst>
          </p:cNvPr>
          <p:cNvCxnSpPr>
            <a:cxnSpLocks/>
          </p:cNvCxnSpPr>
          <p:nvPr/>
        </p:nvCxnSpPr>
        <p:spPr>
          <a:xfrm flipH="1" flipV="1">
            <a:off x="5203669" y="2041511"/>
            <a:ext cx="2458063" cy="43513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itle 4">
            <a:extLst>
              <a:ext uri="{FF2B5EF4-FFF2-40B4-BE49-F238E27FC236}">
                <a16:creationId xmlns:a16="http://schemas.microsoft.com/office/drawing/2014/main" id="{9E87E5A3-6882-482D-8D3E-08CB1A201BAA}"/>
              </a:ext>
            </a:extLst>
          </p:cNvPr>
          <p:cNvSpPr txBox="1">
            <a:spLocks/>
          </p:cNvSpPr>
          <p:nvPr/>
        </p:nvSpPr>
        <p:spPr>
          <a:xfrm>
            <a:off x="6348186" y="1025058"/>
            <a:ext cx="996130" cy="119786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dirty="0"/>
              <a:t>DNA makes ATP synthase</a:t>
            </a:r>
          </a:p>
        </p:txBody>
      </p:sp>
      <p:cxnSp>
        <p:nvCxnSpPr>
          <p:cNvPr id="25" name="Straight Arrow Connector 24">
            <a:extLst>
              <a:ext uri="{FF2B5EF4-FFF2-40B4-BE49-F238E27FC236}">
                <a16:creationId xmlns:a16="http://schemas.microsoft.com/office/drawing/2014/main" id="{D5570EE2-8E8E-4B2F-BA04-FEBC7A4C2B9C}"/>
              </a:ext>
            </a:extLst>
          </p:cNvPr>
          <p:cNvCxnSpPr>
            <a:cxnSpLocks/>
          </p:cNvCxnSpPr>
          <p:nvPr/>
        </p:nvCxnSpPr>
        <p:spPr>
          <a:xfrm>
            <a:off x="4482151" y="2929299"/>
            <a:ext cx="32314" cy="231077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itle 4">
            <a:extLst>
              <a:ext uri="{FF2B5EF4-FFF2-40B4-BE49-F238E27FC236}">
                <a16:creationId xmlns:a16="http://schemas.microsoft.com/office/drawing/2014/main" id="{072AA2B8-5498-41D6-891A-01FBA793748E}"/>
              </a:ext>
            </a:extLst>
          </p:cNvPr>
          <p:cNvSpPr txBox="1">
            <a:spLocks/>
          </p:cNvSpPr>
          <p:nvPr/>
        </p:nvSpPr>
        <p:spPr>
          <a:xfrm>
            <a:off x="107347" y="5033107"/>
            <a:ext cx="2215430" cy="87631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dirty="0"/>
              <a:t>2 ATPs required to breakdown glucose</a:t>
            </a:r>
          </a:p>
        </p:txBody>
      </p:sp>
      <p:pic>
        <p:nvPicPr>
          <p:cNvPr id="4" name="Picture 3">
            <a:extLst>
              <a:ext uri="{FF2B5EF4-FFF2-40B4-BE49-F238E27FC236}">
                <a16:creationId xmlns:a16="http://schemas.microsoft.com/office/drawing/2014/main" id="{7A81F0DC-0986-4608-985D-BC9E88FC25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1732" y="2422038"/>
            <a:ext cx="1114425" cy="1819275"/>
          </a:xfrm>
          <a:prstGeom prst="rect">
            <a:avLst/>
          </a:prstGeom>
        </p:spPr>
      </p:pic>
      <p:cxnSp>
        <p:nvCxnSpPr>
          <p:cNvPr id="20" name="Straight Arrow Connector 19">
            <a:extLst>
              <a:ext uri="{FF2B5EF4-FFF2-40B4-BE49-F238E27FC236}">
                <a16:creationId xmlns:a16="http://schemas.microsoft.com/office/drawing/2014/main" id="{17A20E83-E56B-4176-B8CF-2352EB73644C}"/>
              </a:ext>
            </a:extLst>
          </p:cNvPr>
          <p:cNvCxnSpPr>
            <a:cxnSpLocks/>
          </p:cNvCxnSpPr>
          <p:nvPr/>
        </p:nvCxnSpPr>
        <p:spPr>
          <a:xfrm flipV="1">
            <a:off x="1360689" y="2081191"/>
            <a:ext cx="2215430" cy="78783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28" name="Picture 4" descr="Image result for Glucose Molecule">
            <a:extLst>
              <a:ext uri="{FF2B5EF4-FFF2-40B4-BE49-F238E27FC236}">
                <a16:creationId xmlns:a16="http://schemas.microsoft.com/office/drawing/2014/main" id="{4FAD7C8C-5637-4DCF-BA8C-7A8A3C078C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187" y="2881249"/>
            <a:ext cx="1095502" cy="1095502"/>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4">
            <a:extLst>
              <a:ext uri="{FF2B5EF4-FFF2-40B4-BE49-F238E27FC236}">
                <a16:creationId xmlns:a16="http://schemas.microsoft.com/office/drawing/2014/main" id="{B5677261-6B22-4790-8084-97B41E12D984}"/>
              </a:ext>
            </a:extLst>
          </p:cNvPr>
          <p:cNvSpPr txBox="1">
            <a:spLocks/>
          </p:cNvSpPr>
          <p:nvPr/>
        </p:nvSpPr>
        <p:spPr>
          <a:xfrm>
            <a:off x="424736" y="2510725"/>
            <a:ext cx="877834" cy="358299"/>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dirty="0"/>
              <a:t>Glucose</a:t>
            </a:r>
          </a:p>
        </p:txBody>
      </p:sp>
      <p:cxnSp>
        <p:nvCxnSpPr>
          <p:cNvPr id="27" name="Straight Arrow Connector 26">
            <a:extLst>
              <a:ext uri="{FF2B5EF4-FFF2-40B4-BE49-F238E27FC236}">
                <a16:creationId xmlns:a16="http://schemas.microsoft.com/office/drawing/2014/main" id="{06E98FF0-FB30-40E9-88A6-805DA9B28C80}"/>
              </a:ext>
            </a:extLst>
          </p:cNvPr>
          <p:cNvCxnSpPr>
            <a:cxnSpLocks/>
          </p:cNvCxnSpPr>
          <p:nvPr/>
        </p:nvCxnSpPr>
        <p:spPr>
          <a:xfrm flipH="1" flipV="1">
            <a:off x="1360689" y="4144571"/>
            <a:ext cx="2215430" cy="177707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465CD8E-8589-4B36-83FA-6045264F0472}"/>
              </a:ext>
            </a:extLst>
          </p:cNvPr>
          <p:cNvCxnSpPr>
            <a:cxnSpLocks/>
          </p:cNvCxnSpPr>
          <p:nvPr/>
        </p:nvCxnSpPr>
        <p:spPr>
          <a:xfrm flipV="1">
            <a:off x="5390625" y="4291496"/>
            <a:ext cx="2159521" cy="163014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itle 4">
            <a:extLst>
              <a:ext uri="{FF2B5EF4-FFF2-40B4-BE49-F238E27FC236}">
                <a16:creationId xmlns:a16="http://schemas.microsoft.com/office/drawing/2014/main" id="{8281A63E-AD2B-439B-B98D-439C7B25A2F5}"/>
              </a:ext>
            </a:extLst>
          </p:cNvPr>
          <p:cNvSpPr txBox="1">
            <a:spLocks/>
          </p:cNvSpPr>
          <p:nvPr/>
        </p:nvSpPr>
        <p:spPr>
          <a:xfrm>
            <a:off x="6821223" y="5000825"/>
            <a:ext cx="2215430" cy="87631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dirty="0"/>
              <a:t>ATP required for DNA to make ATP Synthase</a:t>
            </a:r>
          </a:p>
        </p:txBody>
      </p:sp>
      <p:sp>
        <p:nvSpPr>
          <p:cNvPr id="33" name="Title 4">
            <a:extLst>
              <a:ext uri="{FF2B5EF4-FFF2-40B4-BE49-F238E27FC236}">
                <a16:creationId xmlns:a16="http://schemas.microsoft.com/office/drawing/2014/main" id="{DECA6AC5-6D34-44C5-87F0-4BF4A7A35E10}"/>
              </a:ext>
            </a:extLst>
          </p:cNvPr>
          <p:cNvSpPr txBox="1">
            <a:spLocks/>
          </p:cNvSpPr>
          <p:nvPr/>
        </p:nvSpPr>
        <p:spPr>
          <a:xfrm>
            <a:off x="1799685" y="1078337"/>
            <a:ext cx="996130" cy="119786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dirty="0"/>
              <a:t>Glucose provides energy to ATP synthase</a:t>
            </a:r>
          </a:p>
        </p:txBody>
      </p:sp>
    </p:spTree>
    <p:extLst>
      <p:ext uri="{BB962C8B-B14F-4D97-AF65-F5344CB8AC3E}">
        <p14:creationId xmlns:p14="http://schemas.microsoft.com/office/powerpoint/2010/main" val="40398019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951831"/>
            <a:ext cx="8229600" cy="2954338"/>
          </a:xfrm>
        </p:spPr>
        <p:style>
          <a:lnRef idx="2">
            <a:schemeClr val="accent2"/>
          </a:lnRef>
          <a:fillRef idx="1">
            <a:schemeClr val="lt1"/>
          </a:fillRef>
          <a:effectRef idx="0">
            <a:schemeClr val="accent2"/>
          </a:effectRef>
          <a:fontRef idx="minor">
            <a:schemeClr val="dk1"/>
          </a:fontRef>
        </p:style>
        <p:txBody>
          <a:bodyPr>
            <a:normAutofit/>
          </a:bodyPr>
          <a:lstStyle/>
          <a:p>
            <a:r>
              <a:rPr lang="en-US" sz="6000" dirty="0"/>
              <a:t>IT GETS WORSE</a:t>
            </a:r>
          </a:p>
        </p:txBody>
      </p:sp>
      <p:sp>
        <p:nvSpPr>
          <p:cNvPr id="4" name="Slide Number Placeholder 3"/>
          <p:cNvSpPr>
            <a:spLocks noGrp="1"/>
          </p:cNvSpPr>
          <p:nvPr>
            <p:ph type="sldNum" sz="quarter" idx="12"/>
          </p:nvPr>
        </p:nvSpPr>
        <p:spPr/>
        <p:txBody>
          <a:bodyPr/>
          <a:lstStyle/>
          <a:p>
            <a:fld id="{BB505C3B-F117-4322-996A-3271CB361D87}" type="slidenum">
              <a:rPr lang="en-US" smtClean="0"/>
              <a:pPr/>
              <a:t>66</a:t>
            </a:fld>
            <a:endParaRPr lang="en-US"/>
          </a:p>
        </p:txBody>
      </p:sp>
    </p:spTree>
    <p:extLst>
      <p:ext uri="{BB962C8B-B14F-4D97-AF65-F5344CB8AC3E}">
        <p14:creationId xmlns:p14="http://schemas.microsoft.com/office/powerpoint/2010/main" val="35794959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4">
            <a:extLst>
              <a:ext uri="{FF2B5EF4-FFF2-40B4-BE49-F238E27FC236}">
                <a16:creationId xmlns:a16="http://schemas.microsoft.com/office/drawing/2014/main" id="{0F2766B0-EF7C-49AF-A3F1-6D42E3141DBE}"/>
              </a:ext>
            </a:extLst>
          </p:cNvPr>
          <p:cNvSpPr>
            <a:spLocks noGrp="1" noChangeArrowheads="1"/>
          </p:cNvSpPr>
          <p:nvPr>
            <p:ph type="title"/>
          </p:nvPr>
        </p:nvSpPr>
        <p:spPr>
          <a:xfrm>
            <a:off x="1451026" y="96302"/>
            <a:ext cx="6241948" cy="1025059"/>
          </a:xfrm>
        </p:spPr>
        <p:txBody>
          <a:bodyPr>
            <a:normAutofit fontScale="90000"/>
          </a:bodyPr>
          <a:lstStyle/>
          <a:p>
            <a:pPr>
              <a:lnSpc>
                <a:spcPct val="80000"/>
              </a:lnSpc>
            </a:pPr>
            <a:r>
              <a:rPr lang="en-US" altLang="en-US" dirty="0"/>
              <a:t>Probability (Chance) Problem</a:t>
            </a:r>
          </a:p>
        </p:txBody>
      </p:sp>
      <p:sp>
        <p:nvSpPr>
          <p:cNvPr id="5" name="Rectangle 54">
            <a:extLst>
              <a:ext uri="{FF2B5EF4-FFF2-40B4-BE49-F238E27FC236}">
                <a16:creationId xmlns:a16="http://schemas.microsoft.com/office/drawing/2014/main" id="{4A5710BA-6A10-48CC-BD17-B852898AC0BC}"/>
              </a:ext>
            </a:extLst>
          </p:cNvPr>
          <p:cNvSpPr txBox="1">
            <a:spLocks noChangeArrowheads="1"/>
          </p:cNvSpPr>
          <p:nvPr/>
        </p:nvSpPr>
        <p:spPr>
          <a:xfrm>
            <a:off x="340963" y="1633891"/>
            <a:ext cx="8679050" cy="3810413"/>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dirty="0"/>
              <a:t>What are the chances of getting heads </a:t>
            </a:r>
            <a:r>
              <a:rPr lang="en-US" altLang="en-US" u="sng" dirty="0"/>
              <a:t>every</a:t>
            </a:r>
            <a:r>
              <a:rPr lang="en-US" altLang="en-US" dirty="0"/>
              <a:t> time you flip a penny?</a:t>
            </a:r>
          </a:p>
          <a:p>
            <a:pPr>
              <a:lnSpc>
                <a:spcPct val="80000"/>
              </a:lnSpc>
            </a:pPr>
            <a:endParaRPr lang="en-US" altLang="en-US" dirty="0"/>
          </a:p>
          <a:p>
            <a:pPr>
              <a:lnSpc>
                <a:spcPct val="80000"/>
              </a:lnSpc>
            </a:pPr>
            <a:endParaRPr lang="en-US" altLang="en-US" dirty="0"/>
          </a:p>
          <a:p>
            <a:pPr>
              <a:lnSpc>
                <a:spcPct val="80000"/>
              </a:lnSpc>
            </a:pPr>
            <a:r>
              <a:rPr lang="en-US" altLang="en-US" dirty="0"/>
              <a:t>1 in a row	1:2</a:t>
            </a:r>
          </a:p>
          <a:p>
            <a:pPr>
              <a:lnSpc>
                <a:spcPct val="80000"/>
              </a:lnSpc>
            </a:pPr>
            <a:endParaRPr lang="en-US" altLang="en-US" dirty="0"/>
          </a:p>
          <a:p>
            <a:pPr>
              <a:lnSpc>
                <a:spcPct val="80000"/>
              </a:lnSpc>
            </a:pPr>
            <a:r>
              <a:rPr lang="en-US" altLang="en-US" dirty="0"/>
              <a:t>2 in a row   1:4</a:t>
            </a:r>
          </a:p>
          <a:p>
            <a:pPr>
              <a:lnSpc>
                <a:spcPct val="80000"/>
              </a:lnSpc>
            </a:pPr>
            <a:endParaRPr lang="en-US" altLang="en-US" dirty="0"/>
          </a:p>
          <a:p>
            <a:pPr>
              <a:lnSpc>
                <a:spcPct val="80000"/>
              </a:lnSpc>
            </a:pPr>
            <a:r>
              <a:rPr lang="en-US" altLang="en-US" dirty="0"/>
              <a:t>3 in a row 1:8</a:t>
            </a:r>
          </a:p>
          <a:p>
            <a:pPr>
              <a:lnSpc>
                <a:spcPct val="80000"/>
              </a:lnSpc>
            </a:pPr>
            <a:endParaRPr lang="en-US" altLang="en-US" dirty="0"/>
          </a:p>
          <a:p>
            <a:pPr>
              <a:lnSpc>
                <a:spcPct val="80000"/>
              </a:lnSpc>
            </a:pPr>
            <a:r>
              <a:rPr lang="en-US" altLang="en-US" dirty="0"/>
              <a:t>8 in a row 1:256</a:t>
            </a:r>
          </a:p>
          <a:p>
            <a:pPr>
              <a:lnSpc>
                <a:spcPct val="80000"/>
              </a:lnSpc>
            </a:pPr>
            <a:endParaRPr lang="en-US" altLang="en-US" dirty="0"/>
          </a:p>
          <a:p>
            <a:pPr>
              <a:lnSpc>
                <a:spcPct val="80000"/>
              </a:lnSpc>
            </a:pPr>
            <a:r>
              <a:rPr lang="en-US" altLang="en-US" dirty="0"/>
              <a:t>100 in a row 1:10</a:t>
            </a:r>
            <a:r>
              <a:rPr lang="en-US" altLang="en-US" baseline="30000" dirty="0"/>
              <a:t>30</a:t>
            </a:r>
            <a:endParaRPr lang="en-US" altLang="en-US" dirty="0"/>
          </a:p>
          <a:p>
            <a:pPr>
              <a:lnSpc>
                <a:spcPct val="80000"/>
              </a:lnSpc>
            </a:pPr>
            <a:endParaRPr lang="en-US" altLang="en-US" dirty="0"/>
          </a:p>
        </p:txBody>
      </p:sp>
      <p:pic>
        <p:nvPicPr>
          <p:cNvPr id="3" name="Picture 2">
            <a:extLst>
              <a:ext uri="{FF2B5EF4-FFF2-40B4-BE49-F238E27FC236}">
                <a16:creationId xmlns:a16="http://schemas.microsoft.com/office/drawing/2014/main" id="{F8F6E626-C655-4831-BB7D-9380A539C9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488" y="5650705"/>
            <a:ext cx="1428751" cy="804863"/>
          </a:xfrm>
          <a:prstGeom prst="rect">
            <a:avLst/>
          </a:prstGeom>
        </p:spPr>
      </p:pic>
      <p:pic>
        <p:nvPicPr>
          <p:cNvPr id="8" name="Picture 7">
            <a:extLst>
              <a:ext uri="{FF2B5EF4-FFF2-40B4-BE49-F238E27FC236}">
                <a16:creationId xmlns:a16="http://schemas.microsoft.com/office/drawing/2014/main" id="{32732E0F-5092-42DB-B22B-31C31707A4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2239" y="5650704"/>
            <a:ext cx="1428751" cy="804863"/>
          </a:xfrm>
          <a:prstGeom prst="rect">
            <a:avLst/>
          </a:prstGeom>
        </p:spPr>
      </p:pic>
      <p:pic>
        <p:nvPicPr>
          <p:cNvPr id="9" name="Picture 8">
            <a:extLst>
              <a:ext uri="{FF2B5EF4-FFF2-40B4-BE49-F238E27FC236}">
                <a16:creationId xmlns:a16="http://schemas.microsoft.com/office/drawing/2014/main" id="{E69AB8F7-F6BE-4FAF-9384-3CEA7AA0EE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0990" y="5650703"/>
            <a:ext cx="1428751" cy="804863"/>
          </a:xfrm>
          <a:prstGeom prst="rect">
            <a:avLst/>
          </a:prstGeom>
        </p:spPr>
      </p:pic>
      <p:pic>
        <p:nvPicPr>
          <p:cNvPr id="10" name="Picture 9">
            <a:extLst>
              <a:ext uri="{FF2B5EF4-FFF2-40B4-BE49-F238E27FC236}">
                <a16:creationId xmlns:a16="http://schemas.microsoft.com/office/drawing/2014/main" id="{B716012F-E3A9-4A10-B68A-2F563283AF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9741" y="5650702"/>
            <a:ext cx="1428751" cy="804863"/>
          </a:xfrm>
          <a:prstGeom prst="rect">
            <a:avLst/>
          </a:prstGeom>
        </p:spPr>
      </p:pic>
      <p:pic>
        <p:nvPicPr>
          <p:cNvPr id="11" name="Picture 10">
            <a:extLst>
              <a:ext uri="{FF2B5EF4-FFF2-40B4-BE49-F238E27FC236}">
                <a16:creationId xmlns:a16="http://schemas.microsoft.com/office/drawing/2014/main" id="{7C6DE549-4565-45E0-AB4E-3C225F1EB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8492" y="5650701"/>
            <a:ext cx="1428751" cy="804863"/>
          </a:xfrm>
          <a:prstGeom prst="rect">
            <a:avLst/>
          </a:prstGeom>
        </p:spPr>
      </p:pic>
    </p:spTree>
    <p:extLst>
      <p:ext uri="{BB962C8B-B14F-4D97-AF65-F5344CB8AC3E}">
        <p14:creationId xmlns:p14="http://schemas.microsoft.com/office/powerpoint/2010/main" val="15208277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4">
            <a:extLst>
              <a:ext uri="{FF2B5EF4-FFF2-40B4-BE49-F238E27FC236}">
                <a16:creationId xmlns:a16="http://schemas.microsoft.com/office/drawing/2014/main" id="{0F2766B0-EF7C-49AF-A3F1-6D42E3141DBE}"/>
              </a:ext>
            </a:extLst>
          </p:cNvPr>
          <p:cNvSpPr>
            <a:spLocks noGrp="1" noChangeArrowheads="1"/>
          </p:cNvSpPr>
          <p:nvPr>
            <p:ph type="title"/>
          </p:nvPr>
        </p:nvSpPr>
        <p:spPr>
          <a:xfrm>
            <a:off x="1875295" y="-1"/>
            <a:ext cx="5393410" cy="1025059"/>
          </a:xfrm>
        </p:spPr>
        <p:txBody>
          <a:bodyPr>
            <a:normAutofit fontScale="90000"/>
          </a:bodyPr>
          <a:lstStyle/>
          <a:p>
            <a:pPr>
              <a:lnSpc>
                <a:spcPct val="80000"/>
              </a:lnSpc>
            </a:pPr>
            <a:r>
              <a:rPr lang="en-US" altLang="en-US" dirty="0"/>
              <a:t>Probability and Life Problem</a:t>
            </a:r>
          </a:p>
        </p:txBody>
      </p:sp>
      <p:sp>
        <p:nvSpPr>
          <p:cNvPr id="5" name="Rectangle 54">
            <a:extLst>
              <a:ext uri="{FF2B5EF4-FFF2-40B4-BE49-F238E27FC236}">
                <a16:creationId xmlns:a16="http://schemas.microsoft.com/office/drawing/2014/main" id="{4A5710BA-6A10-48CC-BD17-B852898AC0BC}"/>
              </a:ext>
            </a:extLst>
          </p:cNvPr>
          <p:cNvSpPr txBox="1">
            <a:spLocks noChangeArrowheads="1"/>
          </p:cNvSpPr>
          <p:nvPr/>
        </p:nvSpPr>
        <p:spPr>
          <a:xfrm>
            <a:off x="464950" y="1602896"/>
            <a:ext cx="8679050" cy="4379450"/>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altLang="en-US" dirty="0"/>
              <a:t>What are the chances of getting a biologically active molecules?</a:t>
            </a:r>
          </a:p>
          <a:p>
            <a:pPr algn="l">
              <a:lnSpc>
                <a:spcPct val="80000"/>
              </a:lnSpc>
            </a:pPr>
            <a:endParaRPr lang="en-US" altLang="en-US" dirty="0"/>
          </a:p>
          <a:p>
            <a:pPr algn="l">
              <a:lnSpc>
                <a:spcPct val="80000"/>
              </a:lnSpc>
            </a:pPr>
            <a:endParaRPr lang="en-US" altLang="en-US" dirty="0"/>
          </a:p>
          <a:p>
            <a:pPr algn="l">
              <a:lnSpc>
                <a:spcPct val="80000"/>
              </a:lnSpc>
            </a:pPr>
            <a:r>
              <a:rPr lang="en-US" altLang="en-US" dirty="0"/>
              <a:t>Protein 150 amino acids long	     1:10</a:t>
            </a:r>
            <a:r>
              <a:rPr lang="en-US" altLang="en-US" baseline="30000" dirty="0"/>
              <a:t>164</a:t>
            </a:r>
            <a:endParaRPr lang="en-US" altLang="en-US" dirty="0"/>
          </a:p>
          <a:p>
            <a:pPr algn="l">
              <a:lnSpc>
                <a:spcPct val="80000"/>
              </a:lnSpc>
            </a:pPr>
            <a:endParaRPr lang="en-US" altLang="en-US" dirty="0"/>
          </a:p>
          <a:p>
            <a:pPr algn="l">
              <a:lnSpc>
                <a:spcPct val="80000"/>
              </a:lnSpc>
            </a:pPr>
            <a:endParaRPr lang="en-US" altLang="en-US" dirty="0"/>
          </a:p>
          <a:p>
            <a:pPr algn="l">
              <a:lnSpc>
                <a:spcPct val="80000"/>
              </a:lnSpc>
            </a:pPr>
            <a:r>
              <a:rPr lang="en-US" altLang="en-US" dirty="0"/>
              <a:t>DNA Sequence                                   1:10</a:t>
            </a:r>
            <a:r>
              <a:rPr lang="en-US" altLang="en-US" baseline="30000" dirty="0"/>
              <a:t>4,000</a:t>
            </a:r>
          </a:p>
          <a:p>
            <a:pPr algn="l">
              <a:lnSpc>
                <a:spcPct val="80000"/>
              </a:lnSpc>
            </a:pPr>
            <a:endParaRPr lang="en-US" altLang="en-US" dirty="0"/>
          </a:p>
          <a:p>
            <a:pPr algn="l">
              <a:lnSpc>
                <a:spcPct val="80000"/>
              </a:lnSpc>
            </a:pPr>
            <a:endParaRPr lang="en-US" altLang="en-US" dirty="0"/>
          </a:p>
          <a:p>
            <a:pPr algn="l">
              <a:lnSpc>
                <a:spcPct val="80000"/>
              </a:lnSpc>
            </a:pPr>
            <a:r>
              <a:rPr lang="en-US" altLang="en-US" dirty="0"/>
              <a:t>The simplest cell                                1:10</a:t>
            </a:r>
            <a:r>
              <a:rPr lang="en-US" altLang="en-US" baseline="30000" dirty="0"/>
              <a:t>40,000</a:t>
            </a:r>
          </a:p>
          <a:p>
            <a:pPr algn="l">
              <a:lnSpc>
                <a:spcPct val="80000"/>
              </a:lnSpc>
            </a:pPr>
            <a:endParaRPr lang="en-US" altLang="en-US" baseline="30000" dirty="0"/>
          </a:p>
          <a:p>
            <a:pPr algn="l">
              <a:lnSpc>
                <a:spcPct val="80000"/>
              </a:lnSpc>
            </a:pPr>
            <a:endParaRPr lang="en-US" altLang="en-US" dirty="0"/>
          </a:p>
          <a:p>
            <a:pPr algn="l">
              <a:lnSpc>
                <a:spcPct val="80000"/>
              </a:lnSpc>
            </a:pPr>
            <a:endParaRPr lang="en-US" altLang="en-US" dirty="0"/>
          </a:p>
          <a:p>
            <a:pPr algn="l">
              <a:lnSpc>
                <a:spcPct val="80000"/>
              </a:lnSpc>
            </a:pPr>
            <a:endParaRPr lang="en-US" altLang="en-US" dirty="0"/>
          </a:p>
          <a:p>
            <a:pPr algn="l">
              <a:lnSpc>
                <a:spcPct val="80000"/>
              </a:lnSpc>
            </a:pPr>
            <a:r>
              <a:rPr lang="en-US" altLang="en-US" dirty="0"/>
              <a:t>Any event with a probability over </a:t>
            </a:r>
            <a:r>
              <a:rPr lang="en-US" altLang="en-US" b="1" u="sng" dirty="0"/>
              <a:t>10</a:t>
            </a:r>
            <a:r>
              <a:rPr lang="en-US" altLang="en-US" b="1" u="sng" baseline="30000" dirty="0"/>
              <a:t>50</a:t>
            </a:r>
            <a:r>
              <a:rPr lang="en-US" altLang="en-US" dirty="0"/>
              <a:t> is from a practical point of view is not possible!</a:t>
            </a:r>
          </a:p>
          <a:p>
            <a:pPr algn="l">
              <a:lnSpc>
                <a:spcPct val="80000"/>
              </a:lnSpc>
            </a:pPr>
            <a:endParaRPr lang="en-US" altLang="en-US" dirty="0"/>
          </a:p>
        </p:txBody>
      </p:sp>
      <p:pic>
        <p:nvPicPr>
          <p:cNvPr id="4" name="Picture 3">
            <a:extLst>
              <a:ext uri="{FF2B5EF4-FFF2-40B4-BE49-F238E27FC236}">
                <a16:creationId xmlns:a16="http://schemas.microsoft.com/office/drawing/2014/main" id="{2E15BF58-606A-4EF0-888C-2085F2A88C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3040" y="1864334"/>
            <a:ext cx="1214497" cy="1004888"/>
          </a:xfrm>
          <a:prstGeom prst="rect">
            <a:avLst/>
          </a:prstGeom>
        </p:spPr>
      </p:pic>
      <p:pic>
        <p:nvPicPr>
          <p:cNvPr id="7" name="Picture 6">
            <a:extLst>
              <a:ext uri="{FF2B5EF4-FFF2-40B4-BE49-F238E27FC236}">
                <a16:creationId xmlns:a16="http://schemas.microsoft.com/office/drawing/2014/main" id="{165E5CC2-C6F1-4CB1-9983-EC298826FF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6445" y="2869222"/>
            <a:ext cx="547688" cy="847726"/>
          </a:xfrm>
          <a:prstGeom prst="rect">
            <a:avLst/>
          </a:prstGeom>
        </p:spPr>
      </p:pic>
      <p:pic>
        <p:nvPicPr>
          <p:cNvPr id="13" name="Picture 12">
            <a:extLst>
              <a:ext uri="{FF2B5EF4-FFF2-40B4-BE49-F238E27FC236}">
                <a16:creationId xmlns:a16="http://schemas.microsoft.com/office/drawing/2014/main" id="{88DE2C9D-19ED-42AC-8917-7E438A9345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8962" y="3716948"/>
            <a:ext cx="1022654" cy="847726"/>
          </a:xfrm>
          <a:prstGeom prst="rect">
            <a:avLst/>
          </a:prstGeom>
        </p:spPr>
      </p:pic>
    </p:spTree>
    <p:extLst>
      <p:ext uri="{BB962C8B-B14F-4D97-AF65-F5344CB8AC3E}">
        <p14:creationId xmlns:p14="http://schemas.microsoft.com/office/powerpoint/2010/main" val="6196388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a:extLst>
              <a:ext uri="{FF2B5EF4-FFF2-40B4-BE49-F238E27FC236}">
                <a16:creationId xmlns:a16="http://schemas.microsoft.com/office/drawing/2014/main" id="{35A18EC6-2F59-4FB8-926A-6A366EFF04D3}"/>
              </a:ext>
            </a:extLst>
          </p:cNvPr>
          <p:cNvSpPr>
            <a:spLocks noGrp="1" noChangeArrowheads="1"/>
          </p:cNvSpPr>
          <p:nvPr>
            <p:ph type="title"/>
          </p:nvPr>
        </p:nvSpPr>
        <p:spPr>
          <a:xfrm>
            <a:off x="457200" y="72131"/>
            <a:ext cx="8229600" cy="1134369"/>
          </a:xfrm>
        </p:spPr>
        <p:txBody>
          <a:bodyPr>
            <a:normAutofit fontScale="90000"/>
          </a:bodyPr>
          <a:lstStyle/>
          <a:p>
            <a:r>
              <a:rPr lang="en-US" altLang="en-US" dirty="0"/>
              <a:t>Where does all the chemical evidence lead?</a:t>
            </a:r>
          </a:p>
        </p:txBody>
      </p:sp>
      <p:sp>
        <p:nvSpPr>
          <p:cNvPr id="329731" name="Rectangle 3">
            <a:extLst>
              <a:ext uri="{FF2B5EF4-FFF2-40B4-BE49-F238E27FC236}">
                <a16:creationId xmlns:a16="http://schemas.microsoft.com/office/drawing/2014/main" id="{B88769DF-A38F-44C2-BBF1-51742BD5676E}"/>
              </a:ext>
            </a:extLst>
          </p:cNvPr>
          <p:cNvSpPr>
            <a:spLocks noGrp="1" noChangeArrowheads="1"/>
          </p:cNvSpPr>
          <p:nvPr>
            <p:ph type="body" idx="1"/>
          </p:nvPr>
        </p:nvSpPr>
        <p:spPr>
          <a:xfrm>
            <a:off x="457199" y="1366492"/>
            <a:ext cx="8229601" cy="2401021"/>
          </a:xfrm>
        </p:spPr>
        <p:txBody>
          <a:bodyPr>
            <a:normAutofit fontScale="92500" lnSpcReduction="20000"/>
          </a:bodyPr>
          <a:lstStyle/>
          <a:p>
            <a:pPr marL="0" indent="0">
              <a:lnSpc>
                <a:spcPct val="90000"/>
              </a:lnSpc>
              <a:buFont typeface="Wingdings" panose="05000000000000000000" pitchFamily="2" charset="2"/>
              <a:buNone/>
            </a:pPr>
            <a:r>
              <a:rPr lang="en-US" altLang="en-US" sz="3600" dirty="0"/>
              <a:t>Einstein, though not claiming to be a Christian, concluded that “… the universe, (and therefore biology), must have its origin in understanding, thought, concept, mathematics, intelligence and teleonomy and </a:t>
            </a:r>
            <a:r>
              <a:rPr lang="en-US" altLang="en-US" sz="3600" u="sng" dirty="0"/>
              <a:t>not</a:t>
            </a:r>
            <a:r>
              <a:rPr lang="en-US" altLang="en-US" sz="3600" dirty="0"/>
              <a:t> in randomness – chance plus the inanimate laws of nature.”</a:t>
            </a:r>
          </a:p>
        </p:txBody>
      </p:sp>
      <p:sp>
        <p:nvSpPr>
          <p:cNvPr id="329733" name="Text Box 5">
            <a:extLst>
              <a:ext uri="{FF2B5EF4-FFF2-40B4-BE49-F238E27FC236}">
                <a16:creationId xmlns:a16="http://schemas.microsoft.com/office/drawing/2014/main" id="{666092D8-A923-4E75-BFB9-FCFAAB5CCA8E}"/>
              </a:ext>
            </a:extLst>
          </p:cNvPr>
          <p:cNvSpPr txBox="1">
            <a:spLocks noChangeArrowheads="1"/>
          </p:cNvSpPr>
          <p:nvPr/>
        </p:nvSpPr>
        <p:spPr bwMode="auto">
          <a:xfrm>
            <a:off x="480219" y="3907213"/>
            <a:ext cx="8288337" cy="1569660"/>
          </a:xfrm>
          <a:prstGeom prst="rect">
            <a:avLst/>
          </a:prstGeom>
          <a:solidFill>
            <a:schemeClr val="tx1"/>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3200" dirty="0">
                <a:solidFill>
                  <a:schemeClr val="bg1"/>
                </a:solidFill>
              </a:rPr>
              <a:t>“… for to him (Einstein) the greatest miracle in the universe was that we can at least in part comprehend it”</a:t>
            </a:r>
          </a:p>
        </p:txBody>
      </p:sp>
      <p:sp>
        <p:nvSpPr>
          <p:cNvPr id="10" name="Title 4">
            <a:extLst>
              <a:ext uri="{FF2B5EF4-FFF2-40B4-BE49-F238E27FC236}">
                <a16:creationId xmlns:a16="http://schemas.microsoft.com/office/drawing/2014/main" id="{2336F038-1E28-4109-A222-420B1EEA65C7}"/>
              </a:ext>
            </a:extLst>
          </p:cNvPr>
          <p:cNvSpPr txBox="1">
            <a:spLocks/>
          </p:cNvSpPr>
          <p:nvPr/>
        </p:nvSpPr>
        <p:spPr>
          <a:xfrm>
            <a:off x="480219" y="5595369"/>
            <a:ext cx="7377423" cy="53201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dirty="0"/>
              <a:t>A.E. Wilder-Smith, “He Who Thinks Has To Believe), 1981</a:t>
            </a:r>
          </a:p>
        </p:txBody>
      </p:sp>
      <p:sp>
        <p:nvSpPr>
          <p:cNvPr id="7" name="AutoShape 9">
            <a:extLst>
              <a:ext uri="{FF2B5EF4-FFF2-40B4-BE49-F238E27FC236}">
                <a16:creationId xmlns:a16="http://schemas.microsoft.com/office/drawing/2014/main" id="{CE92D047-81AC-4EA1-A0BD-808237A391BF}"/>
              </a:ext>
            </a:extLst>
          </p:cNvPr>
          <p:cNvSpPr>
            <a:spLocks noChangeArrowheads="1"/>
          </p:cNvSpPr>
          <p:nvPr/>
        </p:nvSpPr>
        <p:spPr bwMode="auto">
          <a:xfrm>
            <a:off x="7880350" y="6022975"/>
            <a:ext cx="1263650" cy="777875"/>
          </a:xfrm>
          <a:prstGeom prst="rightArrow">
            <a:avLst>
              <a:gd name="adj1" fmla="val 50000"/>
              <a:gd name="adj2" fmla="val 40612"/>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29735" name="Text Box 7">
            <a:extLst>
              <a:ext uri="{FF2B5EF4-FFF2-40B4-BE49-F238E27FC236}">
                <a16:creationId xmlns:a16="http://schemas.microsoft.com/office/drawing/2014/main" id="{9FE5ABE8-D931-4104-82CC-BFC441CA2BE6}"/>
              </a:ext>
            </a:extLst>
          </p:cNvPr>
          <p:cNvSpPr txBox="1">
            <a:spLocks noChangeArrowheads="1"/>
          </p:cNvSpPr>
          <p:nvPr/>
        </p:nvSpPr>
        <p:spPr bwMode="auto">
          <a:xfrm>
            <a:off x="2925917" y="6016428"/>
            <a:ext cx="5737864" cy="769441"/>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50000"/>
              </a:spcBef>
            </a:pPr>
            <a:r>
              <a:rPr lang="en-US" altLang="en-US" sz="4400" b="1" i="1" dirty="0">
                <a:solidFill>
                  <a:srgbClr val="FF9933"/>
                </a:solidFill>
              </a:rPr>
              <a:t>Another Viewpoint .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9731">
                                            <p:txEl>
                                              <p:pRg st="0" end="0"/>
                                            </p:txEl>
                                          </p:spTgt>
                                        </p:tgtEl>
                                        <p:attrNameLst>
                                          <p:attrName>style.visibility</p:attrName>
                                        </p:attrNameLst>
                                      </p:cBhvr>
                                      <p:to>
                                        <p:strVal val="visible"/>
                                      </p:to>
                                    </p:set>
                                    <p:animEffect transition="in" filter="fade">
                                      <p:cBhvr>
                                        <p:cTn id="7" dur="500"/>
                                        <p:tgtEl>
                                          <p:spTgt spid="3297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9733"/>
                                        </p:tgtEl>
                                        <p:attrNameLst>
                                          <p:attrName>style.visibility</p:attrName>
                                        </p:attrNameLst>
                                      </p:cBhvr>
                                      <p:to>
                                        <p:strVal val="visible"/>
                                      </p:to>
                                    </p:set>
                                    <p:animEffect transition="in" filter="fade">
                                      <p:cBhvr>
                                        <p:cTn id="12" dur="500"/>
                                        <p:tgtEl>
                                          <p:spTgt spid="32973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97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1" grpId="0" build="p"/>
      <p:bldP spid="329733" grpId="0" animBg="1"/>
      <p:bldP spid="7" grpId="0" animBg="1"/>
      <p:bldP spid="3297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8" name="Rectangle 54">
            <a:extLst>
              <a:ext uri="{FF2B5EF4-FFF2-40B4-BE49-F238E27FC236}">
                <a16:creationId xmlns:a16="http://schemas.microsoft.com/office/drawing/2014/main" id="{47ABA5BF-6E6C-435A-B9F4-5E6F8B005D41}"/>
              </a:ext>
            </a:extLst>
          </p:cNvPr>
          <p:cNvSpPr>
            <a:spLocks noGrp="1" noChangeArrowheads="1"/>
          </p:cNvSpPr>
          <p:nvPr>
            <p:ph type="title"/>
          </p:nvPr>
        </p:nvSpPr>
        <p:spPr>
          <a:xfrm>
            <a:off x="457200" y="743912"/>
            <a:ext cx="8229600" cy="643180"/>
          </a:xfrm>
        </p:spPr>
        <p:txBody>
          <a:bodyPr>
            <a:normAutofit fontScale="90000"/>
          </a:bodyPr>
          <a:lstStyle/>
          <a:p>
            <a:pPr>
              <a:lnSpc>
                <a:spcPct val="80000"/>
              </a:lnSpc>
            </a:pPr>
            <a:r>
              <a:rPr lang="en-US" altLang="en-US" dirty="0"/>
              <a:t>Garfield’s View of</a:t>
            </a:r>
            <a:br>
              <a:rPr lang="en-US" altLang="en-US" dirty="0"/>
            </a:br>
            <a:r>
              <a:rPr lang="en-US" altLang="en-US" dirty="0"/>
              <a:t>“Evolutionary Origins”</a:t>
            </a:r>
          </a:p>
        </p:txBody>
      </p:sp>
      <p:pic>
        <p:nvPicPr>
          <p:cNvPr id="15" name="Picture 14" descr="Image result for garfield Cartoons About Evolution">
            <a:extLst>
              <a:ext uri="{FF2B5EF4-FFF2-40B4-BE49-F238E27FC236}">
                <a16:creationId xmlns:a16="http://schemas.microsoft.com/office/drawing/2014/main" id="{C579CAE7-F5B8-463A-9165-0D5ACF268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 y="2138363"/>
            <a:ext cx="884872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746973"/>
      </p:ext>
    </p:extLst>
  </p:cSld>
  <p:clrMapOvr>
    <a:masterClrMapping/>
  </p:clrMapOvr>
  <p:transition spd="med">
    <p:blinds dir="ver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a:extLst>
              <a:ext uri="{FF2B5EF4-FFF2-40B4-BE49-F238E27FC236}">
                <a16:creationId xmlns:a16="http://schemas.microsoft.com/office/drawing/2014/main" id="{752B8D4A-9CB0-4E04-961C-899D4F8A2AEA}"/>
              </a:ext>
            </a:extLst>
          </p:cNvPr>
          <p:cNvSpPr>
            <a:spLocks noGrp="1" noChangeArrowheads="1"/>
          </p:cNvSpPr>
          <p:nvPr>
            <p:ph type="title"/>
          </p:nvPr>
        </p:nvSpPr>
        <p:spPr/>
        <p:txBody>
          <a:bodyPr>
            <a:normAutofit fontScale="90000"/>
          </a:bodyPr>
          <a:lstStyle/>
          <a:p>
            <a:r>
              <a:rPr lang="en-US" altLang="en-US" dirty="0"/>
              <a:t>Leading Atheist Richard Dawkins’ View</a:t>
            </a:r>
          </a:p>
        </p:txBody>
      </p:sp>
      <p:pic>
        <p:nvPicPr>
          <p:cNvPr id="5" name="Picture 4">
            <a:extLst>
              <a:ext uri="{FF2B5EF4-FFF2-40B4-BE49-F238E27FC236}">
                <a16:creationId xmlns:a16="http://schemas.microsoft.com/office/drawing/2014/main" id="{BD8179B0-EBBC-4EC0-87A0-C3EBBB25D0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51" y="1606253"/>
            <a:ext cx="7754297" cy="5130219"/>
          </a:xfrm>
          <a:prstGeom prst="rect">
            <a:avLst/>
          </a:prstGeom>
        </p:spPr>
      </p:pic>
    </p:spTree>
    <p:extLst>
      <p:ext uri="{BB962C8B-B14F-4D97-AF65-F5344CB8AC3E}">
        <p14:creationId xmlns:p14="http://schemas.microsoft.com/office/powerpoint/2010/main" val="8634713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a:extLst>
              <a:ext uri="{FF2B5EF4-FFF2-40B4-BE49-F238E27FC236}">
                <a16:creationId xmlns:a16="http://schemas.microsoft.com/office/drawing/2014/main" id="{752B8D4A-9CB0-4E04-961C-899D4F8A2AEA}"/>
              </a:ext>
            </a:extLst>
          </p:cNvPr>
          <p:cNvSpPr>
            <a:spLocks noGrp="1" noChangeArrowheads="1"/>
          </p:cNvSpPr>
          <p:nvPr>
            <p:ph type="title"/>
          </p:nvPr>
        </p:nvSpPr>
        <p:spPr>
          <a:xfrm>
            <a:off x="457200" y="42162"/>
            <a:ext cx="8229600" cy="1143000"/>
          </a:xfrm>
        </p:spPr>
        <p:txBody>
          <a:bodyPr>
            <a:normAutofit/>
          </a:bodyPr>
          <a:lstStyle/>
          <a:p>
            <a:r>
              <a:rPr lang="en-US" altLang="en-US" dirty="0"/>
              <a:t>Richard Dawkins Take on Origins</a:t>
            </a:r>
          </a:p>
        </p:txBody>
      </p:sp>
      <p:sp>
        <p:nvSpPr>
          <p:cNvPr id="4" name="Rectangle 3">
            <a:extLst>
              <a:ext uri="{FF2B5EF4-FFF2-40B4-BE49-F238E27FC236}">
                <a16:creationId xmlns:a16="http://schemas.microsoft.com/office/drawing/2014/main" id="{F5C5FD3A-ACDB-4628-8D93-C456FF4318A3}"/>
              </a:ext>
            </a:extLst>
          </p:cNvPr>
          <p:cNvSpPr txBox="1">
            <a:spLocks noChangeArrowheads="1"/>
          </p:cNvSpPr>
          <p:nvPr/>
        </p:nvSpPr>
        <p:spPr>
          <a:xfrm>
            <a:off x="457201" y="1262373"/>
            <a:ext cx="8229599" cy="2720694"/>
          </a:xfrm>
          <a:prstGeom prst="rect">
            <a:avLst/>
          </a:prstGeom>
          <a:solidFill>
            <a:srgbClr val="FFFFFF">
              <a:alpha val="40000"/>
            </a:srgbClr>
          </a:solidFill>
          <a:ln w="28575">
            <a:solidFill>
              <a:srgbClr val="C00000"/>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altLang="en-US" sz="4000" u="sng" dirty="0"/>
              <a:t>Stein</a:t>
            </a:r>
            <a:r>
              <a:rPr lang="en-US" altLang="en-US" sz="4000" dirty="0"/>
              <a:t>: How did life start?</a:t>
            </a:r>
          </a:p>
          <a:p>
            <a:pPr marL="0" indent="0">
              <a:buFont typeface="Wingdings" panose="05000000000000000000" pitchFamily="2" charset="2"/>
              <a:buNone/>
            </a:pPr>
            <a:r>
              <a:rPr lang="en-US" altLang="en-US" sz="4000" u="sng" dirty="0"/>
              <a:t>Dawkins</a:t>
            </a:r>
            <a:r>
              <a:rPr lang="en-US" altLang="en-US" sz="4000" dirty="0"/>
              <a:t>: I have no idea how it started. Perhaps it was seeded on earth by a higher (alien) intelligence.</a:t>
            </a:r>
          </a:p>
        </p:txBody>
      </p:sp>
      <p:sp>
        <p:nvSpPr>
          <p:cNvPr id="6" name="Title 4">
            <a:extLst>
              <a:ext uri="{FF2B5EF4-FFF2-40B4-BE49-F238E27FC236}">
                <a16:creationId xmlns:a16="http://schemas.microsoft.com/office/drawing/2014/main" id="{0182EC2D-6D03-4500-9EEB-C8302EEDC389}"/>
              </a:ext>
            </a:extLst>
          </p:cNvPr>
          <p:cNvSpPr txBox="1">
            <a:spLocks/>
          </p:cNvSpPr>
          <p:nvPr/>
        </p:nvSpPr>
        <p:spPr>
          <a:xfrm>
            <a:off x="743690" y="5679389"/>
            <a:ext cx="7377423" cy="53201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dirty="0"/>
              <a:t>Richard Dawkins interviewed by Ben Stein; “Expelled” 2008</a:t>
            </a:r>
          </a:p>
        </p:txBody>
      </p:sp>
      <p:pic>
        <p:nvPicPr>
          <p:cNvPr id="3" name="Picture 2">
            <a:extLst>
              <a:ext uri="{FF2B5EF4-FFF2-40B4-BE49-F238E27FC236}">
                <a16:creationId xmlns:a16="http://schemas.microsoft.com/office/drawing/2014/main" id="{FB1AA3F2-F762-4238-A0F7-B1BB6D2910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577" y="4069228"/>
            <a:ext cx="1133475" cy="1524000"/>
          </a:xfrm>
          <a:prstGeom prst="rect">
            <a:avLst/>
          </a:prstGeom>
        </p:spPr>
      </p:pic>
      <p:pic>
        <p:nvPicPr>
          <p:cNvPr id="1026" name="Picture 2" descr="Image result for Ben Stein">
            <a:extLst>
              <a:ext uri="{FF2B5EF4-FFF2-40B4-BE49-F238E27FC236}">
                <a16:creationId xmlns:a16="http://schemas.microsoft.com/office/drawing/2014/main" id="{8734C116-78B1-4856-90DD-880A406FFE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628" y="4012309"/>
            <a:ext cx="2210637" cy="1524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9C6C60F-3BB9-4ACB-9348-FA741A4909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5738" y="4042105"/>
            <a:ext cx="1133475" cy="1577009"/>
          </a:xfrm>
          <a:prstGeom prst="rect">
            <a:avLst/>
          </a:prstGeom>
        </p:spPr>
      </p:pic>
      <p:sp>
        <p:nvSpPr>
          <p:cNvPr id="11" name="Title 4">
            <a:extLst>
              <a:ext uri="{FF2B5EF4-FFF2-40B4-BE49-F238E27FC236}">
                <a16:creationId xmlns:a16="http://schemas.microsoft.com/office/drawing/2014/main" id="{5C58425D-EA25-4C9B-8ED9-2BA0D5CC825A}"/>
              </a:ext>
            </a:extLst>
          </p:cNvPr>
          <p:cNvSpPr txBox="1">
            <a:spLocks/>
          </p:cNvSpPr>
          <p:nvPr/>
        </p:nvSpPr>
        <p:spPr>
          <a:xfrm>
            <a:off x="743689" y="6297565"/>
            <a:ext cx="7377423" cy="53201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b="1" dirty="0"/>
              <a:t>The Aliens Did It? </a:t>
            </a:r>
          </a:p>
        </p:txBody>
      </p:sp>
    </p:spTree>
    <p:extLst>
      <p:ext uri="{BB962C8B-B14F-4D97-AF65-F5344CB8AC3E}">
        <p14:creationId xmlns:p14="http://schemas.microsoft.com/office/powerpoint/2010/main" val="301868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a:extLst>
              <a:ext uri="{FF2B5EF4-FFF2-40B4-BE49-F238E27FC236}">
                <a16:creationId xmlns:a16="http://schemas.microsoft.com/office/drawing/2014/main" id="{35A18EC6-2F59-4FB8-926A-6A366EFF04D3}"/>
              </a:ext>
            </a:extLst>
          </p:cNvPr>
          <p:cNvSpPr>
            <a:spLocks noGrp="1" noChangeArrowheads="1"/>
          </p:cNvSpPr>
          <p:nvPr>
            <p:ph type="title"/>
          </p:nvPr>
        </p:nvSpPr>
        <p:spPr>
          <a:xfrm>
            <a:off x="457200" y="72131"/>
            <a:ext cx="8229600" cy="1134369"/>
          </a:xfrm>
        </p:spPr>
        <p:txBody>
          <a:bodyPr/>
          <a:lstStyle/>
          <a:p>
            <a:r>
              <a:rPr lang="en-US" altLang="en-US" u="sng" dirty="0"/>
              <a:t>THINK</a:t>
            </a:r>
            <a:r>
              <a:rPr lang="en-US" altLang="en-US" dirty="0"/>
              <a:t>: What Does All This Mean?</a:t>
            </a:r>
          </a:p>
        </p:txBody>
      </p:sp>
      <p:sp>
        <p:nvSpPr>
          <p:cNvPr id="329731" name="Rectangle 3">
            <a:extLst>
              <a:ext uri="{FF2B5EF4-FFF2-40B4-BE49-F238E27FC236}">
                <a16:creationId xmlns:a16="http://schemas.microsoft.com/office/drawing/2014/main" id="{B88769DF-A38F-44C2-BBF1-51742BD5676E}"/>
              </a:ext>
            </a:extLst>
          </p:cNvPr>
          <p:cNvSpPr>
            <a:spLocks noGrp="1" noChangeArrowheads="1"/>
          </p:cNvSpPr>
          <p:nvPr>
            <p:ph type="body" idx="1"/>
          </p:nvPr>
        </p:nvSpPr>
        <p:spPr>
          <a:xfrm>
            <a:off x="457199" y="1366492"/>
            <a:ext cx="8229601" cy="2401021"/>
          </a:xfrm>
        </p:spPr>
        <p:txBody>
          <a:bodyPr>
            <a:normAutofit lnSpcReduction="10000"/>
          </a:bodyPr>
          <a:lstStyle/>
          <a:p>
            <a:pPr marL="0" indent="0" algn="ctr">
              <a:lnSpc>
                <a:spcPct val="90000"/>
              </a:lnSpc>
              <a:buFont typeface="Wingdings" panose="05000000000000000000" pitchFamily="2" charset="2"/>
              <a:buNone/>
            </a:pPr>
            <a:r>
              <a:rPr lang="en-US" altLang="en-US" sz="3600" dirty="0"/>
              <a:t>Since any biological change is dependent on life </a:t>
            </a:r>
            <a:r>
              <a:rPr lang="en-US" altLang="en-US" sz="3600" u="sng" dirty="0"/>
              <a:t>FIRST</a:t>
            </a:r>
            <a:r>
              <a:rPr lang="en-US" altLang="en-US" sz="3600" dirty="0"/>
              <a:t> originating by natural processes violating basic chemical laws, the entire model of evolution is without a foundation.</a:t>
            </a:r>
          </a:p>
        </p:txBody>
      </p:sp>
      <p:sp>
        <p:nvSpPr>
          <p:cNvPr id="329733" name="Text Box 5">
            <a:extLst>
              <a:ext uri="{FF2B5EF4-FFF2-40B4-BE49-F238E27FC236}">
                <a16:creationId xmlns:a16="http://schemas.microsoft.com/office/drawing/2014/main" id="{666092D8-A923-4E75-BFB9-FCFAAB5CCA8E}"/>
              </a:ext>
            </a:extLst>
          </p:cNvPr>
          <p:cNvSpPr txBox="1">
            <a:spLocks noChangeArrowheads="1"/>
          </p:cNvSpPr>
          <p:nvPr/>
        </p:nvSpPr>
        <p:spPr bwMode="auto">
          <a:xfrm>
            <a:off x="480219" y="3907213"/>
            <a:ext cx="8288337" cy="2079625"/>
          </a:xfrm>
          <a:prstGeom prst="rect">
            <a:avLst/>
          </a:prstGeom>
          <a:solidFill>
            <a:schemeClr val="tx1"/>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3200" dirty="0">
                <a:solidFill>
                  <a:schemeClr val="bg1"/>
                </a:solidFill>
              </a:rPr>
              <a:t>“Why should I accept evolution when you cannot produce the evidence?</a:t>
            </a:r>
          </a:p>
          <a:p>
            <a:pPr eaLnBrk="1" hangingPunct="1"/>
            <a:r>
              <a:rPr lang="en-US" altLang="en-US" sz="3200" dirty="0">
                <a:solidFill>
                  <a:schemeClr val="bg1"/>
                </a:solidFill>
              </a:rPr>
              <a:t>I already have a faith. Tell me about your faith and I will tell you about my faith.” </a:t>
            </a:r>
            <a:r>
              <a:rPr lang="en-US" altLang="en-US" sz="1600" dirty="0">
                <a:solidFill>
                  <a:schemeClr val="bg1"/>
                </a:solidFill>
              </a:rPr>
              <a:t>(Mike Riddle)</a:t>
            </a:r>
          </a:p>
        </p:txBody>
      </p:sp>
      <p:grpSp>
        <p:nvGrpSpPr>
          <p:cNvPr id="329738" name="Group 10">
            <a:extLst>
              <a:ext uri="{FF2B5EF4-FFF2-40B4-BE49-F238E27FC236}">
                <a16:creationId xmlns:a16="http://schemas.microsoft.com/office/drawing/2014/main" id="{32F445FE-A5E5-47EB-ADEC-E4BD1E0B0448}"/>
              </a:ext>
            </a:extLst>
          </p:cNvPr>
          <p:cNvGrpSpPr>
            <a:grpSpLocks/>
          </p:cNvGrpSpPr>
          <p:nvPr/>
        </p:nvGrpSpPr>
        <p:grpSpPr bwMode="auto">
          <a:xfrm>
            <a:off x="4814889" y="5986466"/>
            <a:ext cx="4329112" cy="814388"/>
            <a:chOff x="3033" y="3771"/>
            <a:chExt cx="2727" cy="513"/>
          </a:xfrm>
        </p:grpSpPr>
        <p:sp>
          <p:nvSpPr>
            <p:cNvPr id="329737" name="AutoShape 9">
              <a:extLst>
                <a:ext uri="{FF2B5EF4-FFF2-40B4-BE49-F238E27FC236}">
                  <a16:creationId xmlns:a16="http://schemas.microsoft.com/office/drawing/2014/main" id="{9C5185ED-2660-487B-8188-9FF93AB0ED6D}"/>
                </a:ext>
              </a:extLst>
            </p:cNvPr>
            <p:cNvSpPr>
              <a:spLocks noChangeArrowheads="1"/>
            </p:cNvSpPr>
            <p:nvPr/>
          </p:nvSpPr>
          <p:spPr bwMode="auto">
            <a:xfrm>
              <a:off x="4964" y="3794"/>
              <a:ext cx="796" cy="490"/>
            </a:xfrm>
            <a:prstGeom prst="rightArrow">
              <a:avLst>
                <a:gd name="adj1" fmla="val 50000"/>
                <a:gd name="adj2" fmla="val 40612"/>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29735" name="Text Box 7">
              <a:extLst>
                <a:ext uri="{FF2B5EF4-FFF2-40B4-BE49-F238E27FC236}">
                  <a16:creationId xmlns:a16="http://schemas.microsoft.com/office/drawing/2014/main" id="{9FE5ABE8-D931-4104-82CC-BFC441CA2BE6}"/>
                </a:ext>
              </a:extLst>
            </p:cNvPr>
            <p:cNvSpPr txBox="1">
              <a:spLocks noChangeArrowheads="1"/>
            </p:cNvSpPr>
            <p:nvPr/>
          </p:nvSpPr>
          <p:spPr bwMode="auto">
            <a:xfrm>
              <a:off x="3033" y="3771"/>
              <a:ext cx="2424" cy="48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spcBef>
                  <a:spcPct val="50000"/>
                </a:spcBef>
              </a:pPr>
              <a:r>
                <a:rPr lang="en-US" altLang="en-US" sz="4400" b="1" i="1" dirty="0">
                  <a:solidFill>
                    <a:srgbClr val="FF9933"/>
                  </a:solidFill>
                </a:rPr>
                <a:t>Therefore . . .</a:t>
              </a:r>
            </a:p>
          </p:txBody>
        </p:sp>
      </p:grpSp>
    </p:spTree>
    <p:extLst>
      <p:ext uri="{BB962C8B-B14F-4D97-AF65-F5344CB8AC3E}">
        <p14:creationId xmlns:p14="http://schemas.microsoft.com/office/powerpoint/2010/main" val="35455118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9731">
                                            <p:txEl>
                                              <p:pRg st="0" end="0"/>
                                            </p:txEl>
                                          </p:spTgt>
                                        </p:tgtEl>
                                        <p:attrNameLst>
                                          <p:attrName>style.visibility</p:attrName>
                                        </p:attrNameLst>
                                      </p:cBhvr>
                                      <p:to>
                                        <p:strVal val="visible"/>
                                      </p:to>
                                    </p:set>
                                    <p:animEffect transition="in" filter="fade">
                                      <p:cBhvr>
                                        <p:cTn id="7" dur="500"/>
                                        <p:tgtEl>
                                          <p:spTgt spid="3297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9733"/>
                                        </p:tgtEl>
                                        <p:attrNameLst>
                                          <p:attrName>style.visibility</p:attrName>
                                        </p:attrNameLst>
                                      </p:cBhvr>
                                      <p:to>
                                        <p:strVal val="visible"/>
                                      </p:to>
                                    </p:set>
                                    <p:animEffect transition="in" filter="fade">
                                      <p:cBhvr>
                                        <p:cTn id="12" dur="500"/>
                                        <p:tgtEl>
                                          <p:spTgt spid="32973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9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1" grpId="0" build="p"/>
      <p:bldP spid="32973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a:extLst>
              <a:ext uri="{FF2B5EF4-FFF2-40B4-BE49-F238E27FC236}">
                <a16:creationId xmlns:a16="http://schemas.microsoft.com/office/drawing/2014/main" id="{752B8D4A-9CB0-4E04-961C-899D4F8A2AEA}"/>
              </a:ext>
            </a:extLst>
          </p:cNvPr>
          <p:cNvSpPr>
            <a:spLocks noGrp="1" noChangeArrowheads="1"/>
          </p:cNvSpPr>
          <p:nvPr>
            <p:ph type="title"/>
          </p:nvPr>
        </p:nvSpPr>
        <p:spPr/>
        <p:txBody>
          <a:bodyPr/>
          <a:lstStyle/>
          <a:p>
            <a:r>
              <a:rPr lang="en-US" altLang="en-US"/>
              <a:t>Logical Deduction</a:t>
            </a:r>
          </a:p>
        </p:txBody>
      </p:sp>
      <p:sp>
        <p:nvSpPr>
          <p:cNvPr id="331779" name="Rectangle 3">
            <a:extLst>
              <a:ext uri="{FF2B5EF4-FFF2-40B4-BE49-F238E27FC236}">
                <a16:creationId xmlns:a16="http://schemas.microsoft.com/office/drawing/2014/main" id="{90E23272-7AE5-4878-9DF0-293762592EDB}"/>
              </a:ext>
            </a:extLst>
          </p:cNvPr>
          <p:cNvSpPr>
            <a:spLocks noGrp="1" noChangeArrowheads="1"/>
          </p:cNvSpPr>
          <p:nvPr>
            <p:ph type="body" idx="1"/>
          </p:nvPr>
        </p:nvSpPr>
        <p:spPr>
          <a:xfrm>
            <a:off x="457201" y="1634331"/>
            <a:ext cx="8229599" cy="2343150"/>
          </a:xfrm>
        </p:spPr>
        <p:txBody>
          <a:bodyPr/>
          <a:lstStyle/>
          <a:p>
            <a:pPr marL="0" indent="0" algn="ctr">
              <a:buFont typeface="Wingdings" panose="05000000000000000000" pitchFamily="2" charset="2"/>
              <a:buNone/>
            </a:pPr>
            <a:r>
              <a:rPr lang="en-US" altLang="en-US" sz="4000" dirty="0"/>
              <a:t>Your Christian Faith - It is rational (reasonable) to believe that God, not unknown events, created life.</a:t>
            </a:r>
          </a:p>
        </p:txBody>
      </p:sp>
      <p:pic>
        <p:nvPicPr>
          <p:cNvPr id="331780" name="Picture 4" descr="Bible Opened">
            <a:extLst>
              <a:ext uri="{FF2B5EF4-FFF2-40B4-BE49-F238E27FC236}">
                <a16:creationId xmlns:a16="http://schemas.microsoft.com/office/drawing/2014/main" id="{EC74A18B-3B27-462A-BBB2-AD50EA594A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8576" y="4194174"/>
            <a:ext cx="3541713" cy="2606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1779">
                                            <p:txEl>
                                              <p:pRg st="0" end="0"/>
                                            </p:txEl>
                                          </p:spTgt>
                                        </p:tgtEl>
                                        <p:attrNameLst>
                                          <p:attrName>style.visibility</p:attrName>
                                        </p:attrNameLst>
                                      </p:cBhvr>
                                      <p:to>
                                        <p:strVal val="visible"/>
                                      </p:to>
                                    </p:set>
                                    <p:animEffect transition="in" filter="fade">
                                      <p:cBhvr>
                                        <p:cTn id="7" dur="500"/>
                                        <p:tgtEl>
                                          <p:spTgt spid="331779">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31780"/>
                                        </p:tgtEl>
                                        <p:attrNameLst>
                                          <p:attrName>style.visibility</p:attrName>
                                        </p:attrNameLst>
                                      </p:cBhvr>
                                      <p:to>
                                        <p:strVal val="visible"/>
                                      </p:to>
                                    </p:set>
                                    <p:animEffect transition="in" filter="fade">
                                      <p:cBhvr>
                                        <p:cTn id="11" dur="500"/>
                                        <p:tgtEl>
                                          <p:spTgt spid="331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9"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a:extLst>
              <a:ext uri="{FF2B5EF4-FFF2-40B4-BE49-F238E27FC236}">
                <a16:creationId xmlns:a16="http://schemas.microsoft.com/office/drawing/2014/main" id="{752B8D4A-9CB0-4E04-961C-899D4F8A2AEA}"/>
              </a:ext>
            </a:extLst>
          </p:cNvPr>
          <p:cNvSpPr>
            <a:spLocks noGrp="1" noChangeArrowheads="1"/>
          </p:cNvSpPr>
          <p:nvPr>
            <p:ph type="title"/>
          </p:nvPr>
        </p:nvSpPr>
        <p:spPr/>
        <p:txBody>
          <a:bodyPr/>
          <a:lstStyle/>
          <a:p>
            <a:r>
              <a:rPr lang="en-US" altLang="en-US" dirty="0"/>
              <a:t>TAKEAWAYS</a:t>
            </a:r>
          </a:p>
        </p:txBody>
      </p:sp>
      <p:sp>
        <p:nvSpPr>
          <p:cNvPr id="331779" name="Rectangle 3">
            <a:extLst>
              <a:ext uri="{FF2B5EF4-FFF2-40B4-BE49-F238E27FC236}">
                <a16:creationId xmlns:a16="http://schemas.microsoft.com/office/drawing/2014/main" id="{90E23272-7AE5-4878-9DF0-293762592EDB}"/>
              </a:ext>
            </a:extLst>
          </p:cNvPr>
          <p:cNvSpPr>
            <a:spLocks noGrp="1" noChangeArrowheads="1"/>
          </p:cNvSpPr>
          <p:nvPr>
            <p:ph type="body" idx="1"/>
          </p:nvPr>
        </p:nvSpPr>
        <p:spPr>
          <a:xfrm>
            <a:off x="1" y="1882303"/>
            <a:ext cx="9144000" cy="3743581"/>
          </a:xfrm>
        </p:spPr>
        <p:txBody>
          <a:bodyPr>
            <a:normAutofit fontScale="85000" lnSpcReduction="20000"/>
          </a:bodyPr>
          <a:lstStyle/>
          <a:p>
            <a:pPr marL="0" indent="0">
              <a:buNone/>
            </a:pPr>
            <a:r>
              <a:rPr lang="en-US" altLang="en-US" sz="4000" dirty="0"/>
              <a:t>1. Origin of Life is Foundational</a:t>
            </a:r>
          </a:p>
          <a:p>
            <a:pPr marL="0" indent="0">
              <a:buNone/>
            </a:pPr>
            <a:r>
              <a:rPr lang="en-US" altLang="en-US" sz="4000" dirty="0"/>
              <a:t>2. No Evolutionary Pathway to Life (violates and contradicts chemical, physical, probability and informational laws)</a:t>
            </a:r>
          </a:p>
          <a:p>
            <a:pPr marL="0" indent="0">
              <a:buNone/>
            </a:pPr>
            <a:r>
              <a:rPr lang="en-US" altLang="en-US" sz="4000" dirty="0"/>
              <a:t>3. Design, Intelligence and Information Drive Life (outside of chemistry)</a:t>
            </a:r>
          </a:p>
          <a:p>
            <a:pPr marL="0" indent="0">
              <a:buNone/>
            </a:pPr>
            <a:r>
              <a:rPr lang="en-US" altLang="en-US" sz="4000" dirty="0"/>
              <a:t>4. Chemistry of Life Confirms God as the Creator (the cause)</a:t>
            </a:r>
          </a:p>
        </p:txBody>
      </p:sp>
    </p:spTree>
    <p:extLst>
      <p:ext uri="{BB962C8B-B14F-4D97-AF65-F5344CB8AC3E}">
        <p14:creationId xmlns:p14="http://schemas.microsoft.com/office/powerpoint/2010/main" val="2094032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1779">
                                            <p:txEl>
                                              <p:pRg st="0" end="0"/>
                                            </p:txEl>
                                          </p:spTgt>
                                        </p:tgtEl>
                                        <p:attrNameLst>
                                          <p:attrName>style.visibility</p:attrName>
                                        </p:attrNameLst>
                                      </p:cBhvr>
                                      <p:to>
                                        <p:strVal val="visible"/>
                                      </p:to>
                                    </p:set>
                                    <p:animEffect transition="in" filter="fade">
                                      <p:cBhvr>
                                        <p:cTn id="7" dur="500"/>
                                        <p:tgtEl>
                                          <p:spTgt spid="3317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1779">
                                            <p:txEl>
                                              <p:pRg st="1" end="1"/>
                                            </p:txEl>
                                          </p:spTgt>
                                        </p:tgtEl>
                                        <p:attrNameLst>
                                          <p:attrName>style.visibility</p:attrName>
                                        </p:attrNameLst>
                                      </p:cBhvr>
                                      <p:to>
                                        <p:strVal val="visible"/>
                                      </p:to>
                                    </p:set>
                                    <p:animEffect transition="in" filter="fade">
                                      <p:cBhvr>
                                        <p:cTn id="12" dur="500"/>
                                        <p:tgtEl>
                                          <p:spTgt spid="3317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1779">
                                            <p:txEl>
                                              <p:pRg st="2" end="2"/>
                                            </p:txEl>
                                          </p:spTgt>
                                        </p:tgtEl>
                                        <p:attrNameLst>
                                          <p:attrName>style.visibility</p:attrName>
                                        </p:attrNameLst>
                                      </p:cBhvr>
                                      <p:to>
                                        <p:strVal val="visible"/>
                                      </p:to>
                                    </p:set>
                                    <p:animEffect transition="in" filter="fade">
                                      <p:cBhvr>
                                        <p:cTn id="17" dur="500"/>
                                        <p:tgtEl>
                                          <p:spTgt spid="3317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1779">
                                            <p:txEl>
                                              <p:pRg st="3" end="3"/>
                                            </p:txEl>
                                          </p:spTgt>
                                        </p:tgtEl>
                                        <p:attrNameLst>
                                          <p:attrName>style.visibility</p:attrName>
                                        </p:attrNameLst>
                                      </p:cBhvr>
                                      <p:to>
                                        <p:strVal val="visible"/>
                                      </p:to>
                                    </p:set>
                                    <p:animEffect transition="in" filter="fade">
                                      <p:cBhvr>
                                        <p:cTn id="22" dur="500"/>
                                        <p:tgtEl>
                                          <p:spTgt spid="3317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9"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2EAD8A3B-40CC-4626-8362-0DDB6D85F4EF}"/>
              </a:ext>
            </a:extLst>
          </p:cNvPr>
          <p:cNvSpPr>
            <a:spLocks noGrp="1" noChangeArrowheads="1"/>
          </p:cNvSpPr>
          <p:nvPr>
            <p:ph type="title"/>
          </p:nvPr>
        </p:nvSpPr>
        <p:spPr/>
        <p:txBody>
          <a:bodyPr/>
          <a:lstStyle/>
          <a:p>
            <a:pPr eaLnBrk="1" hangingPunct="1"/>
            <a:r>
              <a:rPr lang="en-US" altLang="en-US"/>
              <a:t>Remember Our Task</a:t>
            </a:r>
          </a:p>
        </p:txBody>
      </p:sp>
      <p:sp>
        <p:nvSpPr>
          <p:cNvPr id="69635" name="Rectangle 3">
            <a:extLst>
              <a:ext uri="{FF2B5EF4-FFF2-40B4-BE49-F238E27FC236}">
                <a16:creationId xmlns:a16="http://schemas.microsoft.com/office/drawing/2014/main" id="{D282509A-1019-4A84-B729-6C89A3C48A24}"/>
              </a:ext>
            </a:extLst>
          </p:cNvPr>
          <p:cNvSpPr>
            <a:spLocks noGrp="1" noChangeArrowheads="1"/>
          </p:cNvSpPr>
          <p:nvPr>
            <p:ph type="body" idx="1"/>
          </p:nvPr>
        </p:nvSpPr>
        <p:spPr>
          <a:xfrm>
            <a:off x="457200" y="1600200"/>
            <a:ext cx="8229600" cy="5029200"/>
          </a:xfrm>
        </p:spPr>
        <p:txBody>
          <a:bodyPr/>
          <a:lstStyle/>
          <a:p>
            <a:pPr indent="-1588" algn="ctr" eaLnBrk="1" hangingPunct="1">
              <a:lnSpc>
                <a:spcPct val="90000"/>
              </a:lnSpc>
              <a:buFontTx/>
              <a:buNone/>
            </a:pPr>
            <a:r>
              <a:rPr lang="en-US" altLang="en-US"/>
              <a:t>Be prepared to make a solid defense to those who challenge our faith</a:t>
            </a:r>
          </a:p>
          <a:p>
            <a:pPr indent="-1588" algn="ctr" eaLnBrk="1" hangingPunct="1">
              <a:lnSpc>
                <a:spcPct val="90000"/>
              </a:lnSpc>
              <a:buFontTx/>
              <a:buNone/>
            </a:pPr>
            <a:endParaRPr lang="en-US" altLang="en-US"/>
          </a:p>
          <a:p>
            <a:pPr indent="-1588" algn="ctr" eaLnBrk="1" hangingPunct="1">
              <a:lnSpc>
                <a:spcPct val="90000"/>
              </a:lnSpc>
              <a:buFontTx/>
              <a:buNone/>
            </a:pPr>
            <a:endParaRPr lang="en-US" altLang="en-US"/>
          </a:p>
          <a:p>
            <a:pPr indent="-1588" algn="ctr" eaLnBrk="1" hangingPunct="1">
              <a:lnSpc>
                <a:spcPct val="90000"/>
              </a:lnSpc>
              <a:buFontTx/>
              <a:buNone/>
            </a:pPr>
            <a:endParaRPr lang="en-US" altLang="en-US"/>
          </a:p>
          <a:p>
            <a:pPr indent="-1588" algn="ctr" eaLnBrk="1" hangingPunct="1">
              <a:lnSpc>
                <a:spcPct val="90000"/>
              </a:lnSpc>
              <a:buFontTx/>
              <a:buNone/>
            </a:pPr>
            <a:endParaRPr lang="en-US" altLang="en-US"/>
          </a:p>
          <a:p>
            <a:pPr indent="-1588" algn="ctr" eaLnBrk="1" hangingPunct="1">
              <a:lnSpc>
                <a:spcPct val="90000"/>
              </a:lnSpc>
              <a:buFontTx/>
              <a:buNone/>
            </a:pPr>
            <a:endParaRPr lang="en-US" altLang="en-US"/>
          </a:p>
          <a:p>
            <a:pPr indent="-1588" algn="ctr" eaLnBrk="1" hangingPunct="1">
              <a:lnSpc>
                <a:spcPct val="90000"/>
              </a:lnSpc>
              <a:buFontTx/>
              <a:buNone/>
            </a:pPr>
            <a:endParaRPr lang="en-US" altLang="en-US"/>
          </a:p>
          <a:p>
            <a:pPr indent="-1588" algn="ctr" eaLnBrk="1" hangingPunct="1">
              <a:lnSpc>
                <a:spcPct val="90000"/>
              </a:lnSpc>
              <a:buFontTx/>
              <a:buNone/>
            </a:pPr>
            <a:r>
              <a:rPr lang="en-US" altLang="en-US"/>
              <a:t>2 Tim 3:15</a:t>
            </a:r>
          </a:p>
          <a:p>
            <a:pPr indent="-1588" algn="ctr" eaLnBrk="1" hangingPunct="1">
              <a:lnSpc>
                <a:spcPct val="90000"/>
              </a:lnSpc>
              <a:buFontTx/>
              <a:buNone/>
            </a:pPr>
            <a:endParaRPr lang="en-US" altLang="en-US"/>
          </a:p>
        </p:txBody>
      </p:sp>
      <p:pic>
        <p:nvPicPr>
          <p:cNvPr id="69636" name="Picture 5" descr="Prepared">
            <a:extLst>
              <a:ext uri="{FF2B5EF4-FFF2-40B4-BE49-F238E27FC236}">
                <a16:creationId xmlns:a16="http://schemas.microsoft.com/office/drawing/2014/main" id="{4C911023-3310-46A7-A082-75CBA34D84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6670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76CD8A45-BCB8-42D3-95F2-50CF527530F3}"/>
              </a:ext>
            </a:extLst>
          </p:cNvPr>
          <p:cNvSpPr>
            <a:spLocks noGrp="1" noChangeArrowheads="1"/>
          </p:cNvSpPr>
          <p:nvPr>
            <p:ph type="title"/>
          </p:nvPr>
        </p:nvSpPr>
        <p:spPr/>
        <p:txBody>
          <a:bodyPr/>
          <a:lstStyle/>
          <a:p>
            <a:pPr eaLnBrk="1" hangingPunct="1"/>
            <a:r>
              <a:rPr lang="en-US" altLang="en-US"/>
              <a:t>Ask Critical Questions</a:t>
            </a:r>
          </a:p>
        </p:txBody>
      </p:sp>
      <p:sp>
        <p:nvSpPr>
          <p:cNvPr id="70659" name="Rectangle 3">
            <a:extLst>
              <a:ext uri="{FF2B5EF4-FFF2-40B4-BE49-F238E27FC236}">
                <a16:creationId xmlns:a16="http://schemas.microsoft.com/office/drawing/2014/main" id="{10C74270-1C7C-4EC7-A04F-9097B0CABEFA}"/>
              </a:ext>
            </a:extLst>
          </p:cNvPr>
          <p:cNvSpPr>
            <a:spLocks noGrp="1" noChangeArrowheads="1"/>
          </p:cNvSpPr>
          <p:nvPr>
            <p:ph type="body" idx="1"/>
          </p:nvPr>
        </p:nvSpPr>
        <p:spPr>
          <a:xfrm>
            <a:off x="457200" y="3211189"/>
            <a:ext cx="8229600" cy="3352800"/>
          </a:xfrm>
        </p:spPr>
        <p:txBody>
          <a:bodyPr/>
          <a:lstStyle/>
          <a:p>
            <a:pPr indent="-1588" algn="ctr" eaLnBrk="1" hangingPunct="1">
              <a:lnSpc>
                <a:spcPct val="90000"/>
              </a:lnSpc>
              <a:buFontTx/>
              <a:buNone/>
            </a:pPr>
            <a:r>
              <a:rPr lang="en-US" altLang="en-US"/>
              <a:t>How do you know it is true?</a:t>
            </a:r>
          </a:p>
          <a:p>
            <a:pPr indent="-1588" algn="ctr" eaLnBrk="1" hangingPunct="1">
              <a:lnSpc>
                <a:spcPct val="90000"/>
              </a:lnSpc>
              <a:buFontTx/>
              <a:buNone/>
            </a:pPr>
            <a:endParaRPr lang="en-US" altLang="en-US"/>
          </a:p>
          <a:p>
            <a:pPr indent="-1588" algn="ctr" eaLnBrk="1" hangingPunct="1">
              <a:lnSpc>
                <a:spcPct val="90000"/>
              </a:lnSpc>
              <a:buFontTx/>
              <a:buNone/>
            </a:pPr>
            <a:r>
              <a:rPr lang="en-US" altLang="en-US"/>
              <a:t>Has it ever been observed?</a:t>
            </a:r>
          </a:p>
          <a:p>
            <a:pPr indent="-1588" algn="ctr" eaLnBrk="1" hangingPunct="1">
              <a:lnSpc>
                <a:spcPct val="90000"/>
              </a:lnSpc>
              <a:buFontTx/>
              <a:buNone/>
            </a:pPr>
            <a:endParaRPr lang="en-US" altLang="en-US"/>
          </a:p>
          <a:p>
            <a:pPr indent="-1588" algn="ctr" eaLnBrk="1" hangingPunct="1">
              <a:lnSpc>
                <a:spcPct val="90000"/>
              </a:lnSpc>
              <a:buFontTx/>
              <a:buNone/>
            </a:pPr>
            <a:r>
              <a:rPr lang="en-US" altLang="en-US"/>
              <a:t>Are you making any assumptions?</a:t>
            </a:r>
          </a:p>
          <a:p>
            <a:pPr indent="-1588" algn="ctr" eaLnBrk="1" hangingPunct="1">
              <a:lnSpc>
                <a:spcPct val="90000"/>
              </a:lnSpc>
              <a:buFontTx/>
              <a:buNone/>
            </a:pPr>
            <a:endParaRPr lang="en-US" altLang="en-US"/>
          </a:p>
        </p:txBody>
      </p:sp>
      <p:pic>
        <p:nvPicPr>
          <p:cNvPr id="3" name="Picture 2">
            <a:extLst>
              <a:ext uri="{FF2B5EF4-FFF2-40B4-BE49-F238E27FC236}">
                <a16:creationId xmlns:a16="http://schemas.microsoft.com/office/drawing/2014/main" id="{A146426B-C16B-44E8-A1B8-00947A2E0B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4762" y="1461926"/>
            <a:ext cx="1514475" cy="1704975"/>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a:extLst>
              <a:ext uri="{FF2B5EF4-FFF2-40B4-BE49-F238E27FC236}">
                <a16:creationId xmlns:a16="http://schemas.microsoft.com/office/drawing/2014/main" id="{752B8D4A-9CB0-4E04-961C-899D4F8A2AEA}"/>
              </a:ext>
            </a:extLst>
          </p:cNvPr>
          <p:cNvSpPr>
            <a:spLocks noGrp="1" noChangeArrowheads="1"/>
          </p:cNvSpPr>
          <p:nvPr>
            <p:ph type="title"/>
          </p:nvPr>
        </p:nvSpPr>
        <p:spPr>
          <a:xfrm>
            <a:off x="457200" y="274638"/>
            <a:ext cx="8229600" cy="837148"/>
          </a:xfrm>
        </p:spPr>
        <p:txBody>
          <a:bodyPr/>
          <a:lstStyle/>
          <a:p>
            <a:r>
              <a:rPr lang="en-US" altLang="en-US" dirty="0"/>
              <a:t>Rom 1:20, 23</a:t>
            </a:r>
          </a:p>
        </p:txBody>
      </p:sp>
      <p:sp>
        <p:nvSpPr>
          <p:cNvPr id="331779" name="Rectangle 3">
            <a:extLst>
              <a:ext uri="{FF2B5EF4-FFF2-40B4-BE49-F238E27FC236}">
                <a16:creationId xmlns:a16="http://schemas.microsoft.com/office/drawing/2014/main" id="{90E23272-7AE5-4878-9DF0-293762592EDB}"/>
              </a:ext>
            </a:extLst>
          </p:cNvPr>
          <p:cNvSpPr>
            <a:spLocks noGrp="1" noChangeArrowheads="1"/>
          </p:cNvSpPr>
          <p:nvPr>
            <p:ph type="body" idx="1"/>
          </p:nvPr>
        </p:nvSpPr>
        <p:spPr>
          <a:xfrm>
            <a:off x="457200" y="1272380"/>
            <a:ext cx="8229599" cy="2639753"/>
          </a:xfrm>
        </p:spPr>
        <p:txBody>
          <a:bodyPr>
            <a:normAutofit fontScale="85000" lnSpcReduction="20000"/>
          </a:bodyPr>
          <a:lstStyle/>
          <a:p>
            <a:pPr marL="0" indent="0" algn="ctr">
              <a:buFont typeface="Wingdings" panose="05000000000000000000" pitchFamily="2" charset="2"/>
              <a:buNone/>
            </a:pPr>
            <a:r>
              <a:rPr lang="en-US" altLang="en-US" sz="4000" dirty="0"/>
              <a:t>Ever since the creation of the world His invisible nature, namely His eternal power and deity, has been clearly perceived in the things that have been made, so they are without excuse … and exchanged the glory of the immortal God for images … </a:t>
            </a:r>
          </a:p>
        </p:txBody>
      </p:sp>
      <p:pic>
        <p:nvPicPr>
          <p:cNvPr id="331780" name="Picture 4" descr="Bible Opened">
            <a:extLst>
              <a:ext uri="{FF2B5EF4-FFF2-40B4-BE49-F238E27FC236}">
                <a16:creationId xmlns:a16="http://schemas.microsoft.com/office/drawing/2014/main" id="{EC74A18B-3B27-462A-BBB2-AD50EA594A8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8061" y="4132767"/>
            <a:ext cx="1544936" cy="11370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520E3A4-5649-490C-85C6-477E9D34D4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852" y="4602162"/>
            <a:ext cx="2066925" cy="1981200"/>
          </a:xfrm>
          <a:prstGeom prst="rect">
            <a:avLst/>
          </a:prstGeom>
        </p:spPr>
      </p:pic>
      <p:pic>
        <p:nvPicPr>
          <p:cNvPr id="5" name="Picture 4">
            <a:extLst>
              <a:ext uri="{FF2B5EF4-FFF2-40B4-BE49-F238E27FC236}">
                <a16:creationId xmlns:a16="http://schemas.microsoft.com/office/drawing/2014/main" id="{54109DC7-F71E-4E2D-BCD9-4CD804124E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6088" y="4564061"/>
            <a:ext cx="1943100" cy="1866900"/>
          </a:xfrm>
          <a:prstGeom prst="rect">
            <a:avLst/>
          </a:prstGeom>
        </p:spPr>
      </p:pic>
      <p:sp>
        <p:nvSpPr>
          <p:cNvPr id="6" name="Arrow: Right 5">
            <a:extLst>
              <a:ext uri="{FF2B5EF4-FFF2-40B4-BE49-F238E27FC236}">
                <a16:creationId xmlns:a16="http://schemas.microsoft.com/office/drawing/2014/main" id="{B75758DD-6787-47A7-8901-165998638666}"/>
              </a:ext>
            </a:extLst>
          </p:cNvPr>
          <p:cNvSpPr/>
          <p:nvPr/>
        </p:nvSpPr>
        <p:spPr>
          <a:xfrm>
            <a:off x="3791742" y="5131419"/>
            <a:ext cx="1943100" cy="8354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F546731-F7C4-4C0A-9DB8-9A73D397D7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8265" y="5846798"/>
            <a:ext cx="1022340" cy="955666"/>
          </a:xfrm>
          <a:prstGeom prst="rect">
            <a:avLst/>
          </a:prstGeom>
        </p:spPr>
      </p:pic>
      <p:sp>
        <p:nvSpPr>
          <p:cNvPr id="12" name="Title 4">
            <a:extLst>
              <a:ext uri="{FF2B5EF4-FFF2-40B4-BE49-F238E27FC236}">
                <a16:creationId xmlns:a16="http://schemas.microsoft.com/office/drawing/2014/main" id="{04754618-A3D8-4D66-84C1-0908CEA97F6E}"/>
              </a:ext>
            </a:extLst>
          </p:cNvPr>
          <p:cNvSpPr txBox="1">
            <a:spLocks/>
          </p:cNvSpPr>
          <p:nvPr/>
        </p:nvSpPr>
        <p:spPr>
          <a:xfrm>
            <a:off x="3935942" y="5370413"/>
            <a:ext cx="1426985" cy="375801"/>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dirty="0"/>
              <a:t>THINK</a:t>
            </a:r>
          </a:p>
        </p:txBody>
      </p:sp>
    </p:spTree>
    <p:extLst>
      <p:ext uri="{BB962C8B-B14F-4D97-AF65-F5344CB8AC3E}">
        <p14:creationId xmlns:p14="http://schemas.microsoft.com/office/powerpoint/2010/main" val="1639409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1779">
                                            <p:txEl>
                                              <p:pRg st="0" end="0"/>
                                            </p:txEl>
                                          </p:spTgt>
                                        </p:tgtEl>
                                        <p:attrNameLst>
                                          <p:attrName>style.visibility</p:attrName>
                                        </p:attrNameLst>
                                      </p:cBhvr>
                                      <p:to>
                                        <p:strVal val="visible"/>
                                      </p:to>
                                    </p:set>
                                    <p:animEffect transition="in" filter="fade">
                                      <p:cBhvr>
                                        <p:cTn id="7" dur="500"/>
                                        <p:tgtEl>
                                          <p:spTgt spid="331779">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31780"/>
                                        </p:tgtEl>
                                        <p:attrNameLst>
                                          <p:attrName>style.visibility</p:attrName>
                                        </p:attrNameLst>
                                      </p:cBhvr>
                                      <p:to>
                                        <p:strVal val="visible"/>
                                      </p:to>
                                    </p:set>
                                    <p:animEffect transition="in" filter="fade">
                                      <p:cBhvr>
                                        <p:cTn id="11" dur="500"/>
                                        <p:tgtEl>
                                          <p:spTgt spid="331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9"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9725F8BC-7B23-4BA0-BE15-E0CC68FF821C}"/>
              </a:ext>
            </a:extLst>
          </p:cNvPr>
          <p:cNvSpPr>
            <a:spLocks noGrp="1" noChangeArrowheads="1"/>
          </p:cNvSpPr>
          <p:nvPr>
            <p:ph type="title"/>
          </p:nvPr>
        </p:nvSpPr>
        <p:spPr>
          <a:xfrm>
            <a:off x="1853339" y="163512"/>
            <a:ext cx="5742122" cy="1143000"/>
          </a:xfrm>
        </p:spPr>
        <p:txBody>
          <a:bodyPr/>
          <a:lstStyle/>
          <a:p>
            <a:pPr eaLnBrk="1" hangingPunct="1"/>
            <a:r>
              <a:rPr lang="en-US" altLang="en-US"/>
              <a:t>How to Prepare</a:t>
            </a:r>
          </a:p>
        </p:txBody>
      </p:sp>
      <p:pic>
        <p:nvPicPr>
          <p:cNvPr id="70660" name="Picture 4" descr="Book4">
            <a:extLst>
              <a:ext uri="{FF2B5EF4-FFF2-40B4-BE49-F238E27FC236}">
                <a16:creationId xmlns:a16="http://schemas.microsoft.com/office/drawing/2014/main" id="{782FAA9E-91D8-4A06-9CA5-B509A43C81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228600"/>
            <a:ext cx="7842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6" descr="ANd9GcQ8065MWa6_8YXsaqZ7hsqcT-WLEFGevIr70IFpzNA0kHco1f4w">
            <a:extLst>
              <a:ext uri="{FF2B5EF4-FFF2-40B4-BE49-F238E27FC236}">
                <a16:creationId xmlns:a16="http://schemas.microsoft.com/office/drawing/2014/main" id="{AEC5C4EE-D2FB-4049-82F9-F0D00E67EF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334000"/>
            <a:ext cx="210502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8" descr="ANd9GcQfq5tEo26XmSIvjhJmLh3Eln5a9utZPm-JwPrxubl2y0pVjW1n">
            <a:extLst>
              <a:ext uri="{FF2B5EF4-FFF2-40B4-BE49-F238E27FC236}">
                <a16:creationId xmlns:a16="http://schemas.microsoft.com/office/drawing/2014/main" id="{30D20D79-816D-4C5E-BD1C-2362CE6D01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2590800"/>
            <a:ext cx="1752600"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Picture 10" descr="ANd9GcSXFvREzvnyAcGuZMNj-I78Hcynpv0x1HOzsKgSoE6xHdvZ7iRr">
            <a:extLst>
              <a:ext uri="{FF2B5EF4-FFF2-40B4-BE49-F238E27FC236}">
                <a16:creationId xmlns:a16="http://schemas.microsoft.com/office/drawing/2014/main" id="{9DB05952-AC8C-4C83-A281-949AF79426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5715000"/>
            <a:ext cx="171450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4" name="AutoShape 12" descr="9k=">
            <a:extLst>
              <a:ext uri="{FF2B5EF4-FFF2-40B4-BE49-F238E27FC236}">
                <a16:creationId xmlns:a16="http://schemas.microsoft.com/office/drawing/2014/main" id="{E1BE720D-D565-4933-B186-09CACFAB6528}"/>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70665" name="Picture 14" descr="9c4bajqgi">
            <a:extLst>
              <a:ext uri="{FF2B5EF4-FFF2-40B4-BE49-F238E27FC236}">
                <a16:creationId xmlns:a16="http://schemas.microsoft.com/office/drawing/2014/main" id="{32598DDA-913B-47F1-A73C-54F8B1A09DB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0"/>
            <a:ext cx="1074738"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6" name="Picture 16" descr="History_Mount_St_Helens_Erupts_115177_SF_HD_still_624x352">
            <a:extLst>
              <a:ext uri="{FF2B5EF4-FFF2-40B4-BE49-F238E27FC236}">
                <a16:creationId xmlns:a16="http://schemas.microsoft.com/office/drawing/2014/main" id="{F4DA6989-AC7C-4942-977E-BBEA261208E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62400" y="5791200"/>
            <a:ext cx="16002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2648F1D7-9411-40C4-A137-3C7B7F958ED5}"/>
              </a:ext>
            </a:extLst>
          </p:cNvPr>
          <p:cNvSpPr/>
          <p:nvPr/>
        </p:nvSpPr>
        <p:spPr>
          <a:xfrm>
            <a:off x="410026" y="1322059"/>
            <a:ext cx="6788796" cy="4524315"/>
          </a:xfrm>
          <a:prstGeom prst="rect">
            <a:avLst/>
          </a:prstGeom>
        </p:spPr>
        <p:txBody>
          <a:bodyPr wrap="square">
            <a:spAutoFit/>
          </a:bodyPr>
          <a:lstStyle/>
          <a:p>
            <a:r>
              <a:rPr lang="en-US" altLang="en-US" sz="3200" b="1" dirty="0">
                <a:solidFill>
                  <a:schemeClr val="tx1"/>
                </a:solidFill>
              </a:rPr>
              <a:t>Read creation science books, magazines and articles</a:t>
            </a:r>
          </a:p>
          <a:p>
            <a:r>
              <a:rPr lang="en-US" altLang="en-US" sz="3200" b="1" dirty="0">
                <a:solidFill>
                  <a:schemeClr val="tx1"/>
                </a:solidFill>
              </a:rPr>
              <a:t>Watch creation science DVDs</a:t>
            </a:r>
          </a:p>
          <a:p>
            <a:r>
              <a:rPr lang="en-US" altLang="en-US" sz="3200" b="1" dirty="0">
                <a:solidFill>
                  <a:schemeClr val="tx1"/>
                </a:solidFill>
              </a:rPr>
              <a:t>Attend creation science classes</a:t>
            </a:r>
          </a:p>
          <a:p>
            <a:r>
              <a:rPr lang="en-US" altLang="en-US" sz="3200" b="1" dirty="0">
                <a:solidFill>
                  <a:schemeClr val="tx1"/>
                </a:solidFill>
              </a:rPr>
              <a:t>Attend creation science conferences</a:t>
            </a:r>
          </a:p>
          <a:p>
            <a:r>
              <a:rPr lang="en-US" altLang="en-US" sz="3200" b="1" dirty="0">
                <a:solidFill>
                  <a:schemeClr val="tx1"/>
                </a:solidFill>
              </a:rPr>
              <a:t>Attend creation science meetings</a:t>
            </a:r>
          </a:p>
          <a:p>
            <a:r>
              <a:rPr lang="en-US" altLang="en-US" sz="3200" b="1" dirty="0">
                <a:solidFill>
                  <a:schemeClr val="tx1"/>
                </a:solidFill>
              </a:rPr>
              <a:t>Go on creation science field trips</a:t>
            </a:r>
          </a:p>
          <a:p>
            <a:r>
              <a:rPr lang="en-US" altLang="en-US" sz="3200" b="1" dirty="0">
                <a:solidFill>
                  <a:schemeClr val="tx1"/>
                </a:solidFill>
              </a:rPr>
              <a:t>Visit creation science museums</a:t>
            </a:r>
          </a:p>
          <a:p>
            <a:endParaRPr lang="en-US" altLang="en-US" sz="3200" b="1" dirty="0">
              <a:solidFill>
                <a:schemeClr val="tx1"/>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7C08C87B-3C0B-45E6-8797-F05E9837EF4E}"/>
              </a:ext>
            </a:extLst>
          </p:cNvPr>
          <p:cNvSpPr>
            <a:spLocks noGrp="1" noChangeArrowheads="1"/>
          </p:cNvSpPr>
          <p:nvPr>
            <p:ph type="title"/>
          </p:nvPr>
        </p:nvSpPr>
        <p:spPr>
          <a:xfrm>
            <a:off x="457200" y="134938"/>
            <a:ext cx="8229600" cy="563562"/>
          </a:xfrm>
        </p:spPr>
        <p:txBody>
          <a:bodyPr>
            <a:normAutofit fontScale="90000"/>
          </a:bodyPr>
          <a:lstStyle/>
          <a:p>
            <a:pPr eaLnBrk="1" hangingPunct="1"/>
            <a:r>
              <a:rPr lang="en-US" altLang="en-US" sz="4000" dirty="0"/>
              <a:t>How to Start</a:t>
            </a:r>
          </a:p>
        </p:txBody>
      </p:sp>
      <p:sp>
        <p:nvSpPr>
          <p:cNvPr id="71684" name="AutoShape 5" descr="9k=">
            <a:extLst>
              <a:ext uri="{FF2B5EF4-FFF2-40B4-BE49-F238E27FC236}">
                <a16:creationId xmlns:a16="http://schemas.microsoft.com/office/drawing/2014/main" id="{878066D0-21F5-422A-8279-E958021EFD88}"/>
              </a:ext>
            </a:extLst>
          </p:cNvPr>
          <p:cNvSpPr>
            <a:spLocks noChangeAspect="1" noChangeArrowheads="1"/>
          </p:cNvSpPr>
          <p:nvPr/>
        </p:nvSpPr>
        <p:spPr bwMode="auto">
          <a:xfrm>
            <a:off x="3195638" y="1557338"/>
            <a:ext cx="27527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1685" name="AutoShape 7" descr="9k=">
            <a:extLst>
              <a:ext uri="{FF2B5EF4-FFF2-40B4-BE49-F238E27FC236}">
                <a16:creationId xmlns:a16="http://schemas.microsoft.com/office/drawing/2014/main" id="{B91E3A49-E886-4055-A092-213647448BBF}"/>
              </a:ext>
            </a:extLst>
          </p:cNvPr>
          <p:cNvSpPr>
            <a:spLocks noChangeAspect="1" noChangeArrowheads="1"/>
          </p:cNvSpPr>
          <p:nvPr/>
        </p:nvSpPr>
        <p:spPr bwMode="auto">
          <a:xfrm>
            <a:off x="3195638" y="1557338"/>
            <a:ext cx="27527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71686" name="Picture 2">
            <a:extLst>
              <a:ext uri="{FF2B5EF4-FFF2-40B4-BE49-F238E27FC236}">
                <a16:creationId xmlns:a16="http://schemas.microsoft.com/office/drawing/2014/main" id="{D9088522-D12E-4C54-B6CC-FE4A2ECE9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8647" y="1783846"/>
            <a:ext cx="12303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7" name="Picture 4">
            <a:extLst>
              <a:ext uri="{FF2B5EF4-FFF2-40B4-BE49-F238E27FC236}">
                <a16:creationId xmlns:a16="http://schemas.microsoft.com/office/drawing/2014/main" id="{6941632C-C3B0-4E6C-88C2-BC593EDBF2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3950" y="828171"/>
            <a:ext cx="146685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8" name="Picture 6">
            <a:extLst>
              <a:ext uri="{FF2B5EF4-FFF2-40B4-BE49-F238E27FC236}">
                <a16:creationId xmlns:a16="http://schemas.microsoft.com/office/drawing/2014/main" id="{54B67ED7-ABF5-43A3-BA73-CFB63464F5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1105" y="5987546"/>
            <a:ext cx="1230312"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9" name="Picture 8">
            <a:extLst>
              <a:ext uri="{FF2B5EF4-FFF2-40B4-BE49-F238E27FC236}">
                <a16:creationId xmlns:a16="http://schemas.microsoft.com/office/drawing/2014/main" id="{48519B8A-6389-47C8-B075-9A3882672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3950" y="4788404"/>
            <a:ext cx="885825"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7C8B223E-8FA8-434A-8CFE-6D94760A783F}"/>
              </a:ext>
            </a:extLst>
          </p:cNvPr>
          <p:cNvSpPr/>
          <p:nvPr/>
        </p:nvSpPr>
        <p:spPr>
          <a:xfrm>
            <a:off x="203200" y="864755"/>
            <a:ext cx="6330604" cy="6001643"/>
          </a:xfrm>
          <a:prstGeom prst="rect">
            <a:avLst/>
          </a:prstGeom>
        </p:spPr>
        <p:txBody>
          <a:bodyPr wrap="square">
            <a:spAutoFit/>
          </a:bodyPr>
          <a:lstStyle/>
          <a:p>
            <a:r>
              <a:rPr lang="en-US" altLang="en-US" sz="2400" b="1" dirty="0">
                <a:solidFill>
                  <a:schemeClr val="tx1"/>
                </a:solidFill>
              </a:rPr>
              <a:t>Subscribe to Institute for Creation Research (ICR) “Acts and Facts” and visit ICR online</a:t>
            </a:r>
          </a:p>
          <a:p>
            <a:endParaRPr lang="en-US" sz="2400" b="1" dirty="0">
              <a:solidFill>
                <a:schemeClr val="tx1"/>
              </a:solidFill>
            </a:endParaRPr>
          </a:p>
          <a:p>
            <a:r>
              <a:rPr lang="en-US" sz="2400" b="1" dirty="0">
                <a:solidFill>
                  <a:schemeClr val="tx1"/>
                </a:solidFill>
              </a:rPr>
              <a:t>Visit Answers in Genesis (AIG) online</a:t>
            </a:r>
          </a:p>
          <a:p>
            <a:endParaRPr lang="en-US" sz="2400" b="1" dirty="0">
              <a:solidFill>
                <a:schemeClr val="tx1"/>
              </a:solidFill>
            </a:endParaRPr>
          </a:p>
          <a:p>
            <a:r>
              <a:rPr lang="en-US" sz="2400" b="1" dirty="0">
                <a:solidFill>
                  <a:schemeClr val="tx1"/>
                </a:solidFill>
              </a:rPr>
              <a:t>Visit NWCreation.net or the Snohomish County Apologetics Forum to learn about local monthly creation science seminars and meetings (events and links. Meetings held monthly in Arlington, Bothell, Montlake Terrace, Bellevue, Federal Way, Portland, Yakima, Tri-Cities and others.</a:t>
            </a:r>
          </a:p>
          <a:p>
            <a:endParaRPr lang="en-US" sz="2400" b="1" dirty="0">
              <a:solidFill>
                <a:schemeClr val="tx1"/>
              </a:solidFill>
            </a:endParaRPr>
          </a:p>
          <a:p>
            <a:r>
              <a:rPr lang="en-US" sz="2400" b="1" dirty="0">
                <a:solidFill>
                  <a:schemeClr val="tx1"/>
                </a:solidFill>
              </a:rPr>
              <a:t>Start a library of good creation science books and DVDs</a:t>
            </a:r>
          </a:p>
          <a:p>
            <a:endParaRPr lang="en-US" sz="2400" b="1" dirty="0">
              <a:solidFill>
                <a:schemeClr val="tx1"/>
              </a:solidFill>
            </a:endParaRPr>
          </a:p>
          <a:p>
            <a:r>
              <a:rPr lang="en-US" sz="2400" b="1" dirty="0">
                <a:solidFill>
                  <a:schemeClr val="tx1"/>
                </a:solidFill>
              </a:rPr>
              <a:t>Visit the Mt. St. Helens Creation Center</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505C3B-F117-4322-996A-3271CB361D87}" type="slidenum">
              <a:rPr lang="en-US" smtClean="0"/>
              <a:pPr/>
              <a:t>8</a:t>
            </a:fld>
            <a:endParaRPr lang="en-US"/>
          </a:p>
        </p:txBody>
      </p:sp>
      <p:sp>
        <p:nvSpPr>
          <p:cNvPr id="6" name="Rectangle 5">
            <a:extLst>
              <a:ext uri="{FF2B5EF4-FFF2-40B4-BE49-F238E27FC236}">
                <a16:creationId xmlns:a16="http://schemas.microsoft.com/office/drawing/2014/main" id="{261744D1-2B76-4F7F-8A7F-FD69B9AFC57B}"/>
              </a:ext>
            </a:extLst>
          </p:cNvPr>
          <p:cNvSpPr>
            <a:spLocks noGrp="1" noChangeArrowheads="1"/>
          </p:cNvSpPr>
          <p:nvPr/>
        </p:nvSpPr>
        <p:spPr bwMode="auto">
          <a:xfrm>
            <a:off x="1298741" y="1375550"/>
            <a:ext cx="6918477" cy="3815172"/>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b="1">
                <a:solidFill>
                  <a:srgbClr val="000099"/>
                </a:solidFill>
                <a:latin typeface="+mn-lt"/>
                <a:ea typeface="+mn-ea"/>
                <a:cs typeface="+mn-cs"/>
              </a:defRPr>
            </a:lvl1pPr>
            <a:lvl2pPr marL="742950" indent="-285750" algn="l" rtl="0" eaLnBrk="0" fontAlgn="base" hangingPunct="0">
              <a:spcBef>
                <a:spcPct val="20000"/>
              </a:spcBef>
              <a:spcAft>
                <a:spcPct val="0"/>
              </a:spcAft>
              <a:buChar char="–"/>
              <a:defRPr sz="2800" b="1">
                <a:solidFill>
                  <a:srgbClr val="000099"/>
                </a:solidFill>
                <a:latin typeface="+mn-lt"/>
              </a:defRPr>
            </a:lvl2pPr>
            <a:lvl3pPr marL="1143000" indent="-228600" algn="l" rtl="0" eaLnBrk="0" fontAlgn="base" hangingPunct="0">
              <a:spcBef>
                <a:spcPct val="20000"/>
              </a:spcBef>
              <a:spcAft>
                <a:spcPct val="0"/>
              </a:spcAft>
              <a:buChar char="•"/>
              <a:defRPr sz="2400" b="1">
                <a:solidFill>
                  <a:srgbClr val="000099"/>
                </a:solidFill>
                <a:latin typeface="+mn-lt"/>
              </a:defRPr>
            </a:lvl3pPr>
            <a:lvl4pPr marL="1600200" indent="-228600" algn="l" rtl="0" eaLnBrk="0" fontAlgn="base" hangingPunct="0">
              <a:spcBef>
                <a:spcPct val="20000"/>
              </a:spcBef>
              <a:spcAft>
                <a:spcPct val="0"/>
              </a:spcAft>
              <a:buChar char="–"/>
              <a:defRPr sz="2000" b="1">
                <a:solidFill>
                  <a:srgbClr val="000099"/>
                </a:solidFill>
                <a:latin typeface="+mn-lt"/>
              </a:defRPr>
            </a:lvl4pPr>
            <a:lvl5pPr marL="2057400" indent="-228600" algn="l" rtl="0" eaLnBrk="0" fontAlgn="base" hangingPunct="0">
              <a:spcBef>
                <a:spcPct val="20000"/>
              </a:spcBef>
              <a:spcAft>
                <a:spcPct val="0"/>
              </a:spcAft>
              <a:buChar char="»"/>
              <a:defRPr sz="2000" b="1">
                <a:solidFill>
                  <a:srgbClr val="000099"/>
                </a:solidFill>
                <a:latin typeface="+mn-lt"/>
              </a:defRPr>
            </a:lvl5pPr>
            <a:lvl6pPr marL="2514600" indent="-228600" algn="l" rtl="0" fontAlgn="base">
              <a:spcBef>
                <a:spcPct val="20000"/>
              </a:spcBef>
              <a:spcAft>
                <a:spcPct val="0"/>
              </a:spcAft>
              <a:buChar char="»"/>
              <a:defRPr sz="2000" b="1">
                <a:solidFill>
                  <a:srgbClr val="000099"/>
                </a:solidFill>
                <a:latin typeface="+mn-lt"/>
              </a:defRPr>
            </a:lvl6pPr>
            <a:lvl7pPr marL="2971800" indent="-228600" algn="l" rtl="0" fontAlgn="base">
              <a:spcBef>
                <a:spcPct val="20000"/>
              </a:spcBef>
              <a:spcAft>
                <a:spcPct val="0"/>
              </a:spcAft>
              <a:buChar char="»"/>
              <a:defRPr sz="2000" b="1">
                <a:solidFill>
                  <a:srgbClr val="000099"/>
                </a:solidFill>
                <a:latin typeface="+mn-lt"/>
              </a:defRPr>
            </a:lvl7pPr>
            <a:lvl8pPr marL="3429000" indent="-228600" algn="l" rtl="0" fontAlgn="base">
              <a:spcBef>
                <a:spcPct val="20000"/>
              </a:spcBef>
              <a:spcAft>
                <a:spcPct val="0"/>
              </a:spcAft>
              <a:buChar char="»"/>
              <a:defRPr sz="2000" b="1">
                <a:solidFill>
                  <a:srgbClr val="000099"/>
                </a:solidFill>
                <a:latin typeface="+mn-lt"/>
              </a:defRPr>
            </a:lvl8pPr>
            <a:lvl9pPr marL="3886200" indent="-228600" algn="l" rtl="0" fontAlgn="base">
              <a:spcBef>
                <a:spcPct val="20000"/>
              </a:spcBef>
              <a:spcAft>
                <a:spcPct val="0"/>
              </a:spcAft>
              <a:buChar char="»"/>
              <a:defRPr sz="2000" b="1">
                <a:solidFill>
                  <a:srgbClr val="000099"/>
                </a:solidFill>
                <a:latin typeface="+mn-lt"/>
              </a:defRPr>
            </a:lvl9pPr>
          </a:lstStyle>
          <a:p>
            <a:pPr marL="0" indent="0" eaLnBrk="1" hangingPunct="1">
              <a:lnSpc>
                <a:spcPct val="95000"/>
              </a:lnSpc>
              <a:buFont typeface="Wingdings" pitchFamily="2" charset="2"/>
              <a:buNone/>
              <a:defRPr/>
            </a:pPr>
            <a:r>
              <a:rPr lang="en-US" sz="2800" dirty="0"/>
              <a:t>“Life arose here on earth from inanimate matter, by some kind of evolutionary process, about four billion years ago. This is </a:t>
            </a:r>
            <a:r>
              <a:rPr lang="en-US" sz="2800" u="sng" dirty="0"/>
              <a:t>NOT</a:t>
            </a:r>
            <a:r>
              <a:rPr lang="en-US" sz="2800" dirty="0"/>
              <a:t> a statement of demonstrable fact, but an </a:t>
            </a:r>
            <a:r>
              <a:rPr lang="en-US" sz="2800" u="sng" dirty="0"/>
              <a:t>ASSUMPTION</a:t>
            </a:r>
            <a:r>
              <a:rPr lang="en-US" sz="2800" dirty="0"/>
              <a:t> almost universally shared by specialists as well as scientists in general. </a:t>
            </a:r>
          </a:p>
          <a:p>
            <a:pPr marL="0" indent="0" eaLnBrk="1" hangingPunct="1">
              <a:lnSpc>
                <a:spcPct val="95000"/>
              </a:lnSpc>
              <a:buFont typeface="Wingdings" pitchFamily="2" charset="2"/>
              <a:buNone/>
              <a:defRPr/>
            </a:pPr>
            <a:endParaRPr lang="en-US" sz="2800" dirty="0"/>
          </a:p>
          <a:p>
            <a:pPr marL="0" indent="0" eaLnBrk="1" hangingPunct="1">
              <a:lnSpc>
                <a:spcPct val="95000"/>
              </a:lnSpc>
              <a:buFont typeface="Wingdings" pitchFamily="2" charset="2"/>
              <a:buNone/>
              <a:defRPr/>
            </a:pPr>
            <a:r>
              <a:rPr lang="en-US" sz="2800" dirty="0"/>
              <a:t>It is </a:t>
            </a:r>
            <a:r>
              <a:rPr lang="en-US" sz="2800" u="sng" dirty="0"/>
              <a:t>NOT</a:t>
            </a:r>
            <a:r>
              <a:rPr lang="en-US" sz="2800" dirty="0"/>
              <a:t> supported by any direct evidence, nor is it likely to be, but it is consistent with what evidence we do have.”</a:t>
            </a:r>
          </a:p>
        </p:txBody>
      </p:sp>
      <p:sp>
        <p:nvSpPr>
          <p:cNvPr id="8" name="Subtitle 2">
            <a:extLst>
              <a:ext uri="{FF2B5EF4-FFF2-40B4-BE49-F238E27FC236}">
                <a16:creationId xmlns:a16="http://schemas.microsoft.com/office/drawing/2014/main" id="{B7E7F909-AC65-4F29-ADDE-8E76EA162110}"/>
              </a:ext>
            </a:extLst>
          </p:cNvPr>
          <p:cNvSpPr txBox="1">
            <a:spLocks/>
          </p:cNvSpPr>
          <p:nvPr/>
        </p:nvSpPr>
        <p:spPr>
          <a:xfrm>
            <a:off x="116238" y="5779740"/>
            <a:ext cx="8911524" cy="901566"/>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a:solidFill>
                  <a:schemeClr val="tx1"/>
                </a:solidFill>
              </a:rPr>
              <a:t>Frank Harold, Professor of Biochemistry and Molecular Biology at Colorado State, ‘The Way of the Cell”. 2001. p.236 </a:t>
            </a:r>
          </a:p>
        </p:txBody>
      </p:sp>
      <p:sp>
        <p:nvSpPr>
          <p:cNvPr id="5" name="Rectangle 54">
            <a:extLst>
              <a:ext uri="{FF2B5EF4-FFF2-40B4-BE49-F238E27FC236}">
                <a16:creationId xmlns:a16="http://schemas.microsoft.com/office/drawing/2014/main" id="{98C2CB54-7025-4DB9-9470-4882AF4E637E}"/>
              </a:ext>
            </a:extLst>
          </p:cNvPr>
          <p:cNvSpPr txBox="1">
            <a:spLocks noChangeArrowheads="1"/>
          </p:cNvSpPr>
          <p:nvPr/>
        </p:nvSpPr>
        <p:spPr>
          <a:xfrm>
            <a:off x="-58658" y="-115034"/>
            <a:ext cx="9086420" cy="17823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dirty="0"/>
              <a:t>An Evolutionary Viewpoint</a:t>
            </a:r>
          </a:p>
        </p:txBody>
      </p:sp>
    </p:spTree>
    <p:extLst>
      <p:ext uri="{BB962C8B-B14F-4D97-AF65-F5344CB8AC3E}">
        <p14:creationId xmlns:p14="http://schemas.microsoft.com/office/powerpoint/2010/main" val="8843123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AutoShape 4" descr="9k=">
            <a:extLst>
              <a:ext uri="{FF2B5EF4-FFF2-40B4-BE49-F238E27FC236}">
                <a16:creationId xmlns:a16="http://schemas.microsoft.com/office/drawing/2014/main" id="{490D02A9-555D-43EF-9615-61A7D129E64C}"/>
              </a:ext>
            </a:extLst>
          </p:cNvPr>
          <p:cNvSpPr>
            <a:spLocks noChangeAspect="1" noChangeArrowheads="1"/>
          </p:cNvSpPr>
          <p:nvPr/>
        </p:nvSpPr>
        <p:spPr bwMode="auto">
          <a:xfrm>
            <a:off x="3195638" y="1557338"/>
            <a:ext cx="27527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2708" name="AutoShape 5" descr="9k=">
            <a:extLst>
              <a:ext uri="{FF2B5EF4-FFF2-40B4-BE49-F238E27FC236}">
                <a16:creationId xmlns:a16="http://schemas.microsoft.com/office/drawing/2014/main" id="{2835CD6A-14AE-430B-930A-60A336D509F8}"/>
              </a:ext>
            </a:extLst>
          </p:cNvPr>
          <p:cNvSpPr>
            <a:spLocks noChangeAspect="1" noChangeArrowheads="1"/>
          </p:cNvSpPr>
          <p:nvPr/>
        </p:nvSpPr>
        <p:spPr bwMode="auto">
          <a:xfrm>
            <a:off x="3195638" y="1557338"/>
            <a:ext cx="27527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72709" name="Picture 6">
            <a:extLst>
              <a:ext uri="{FF2B5EF4-FFF2-40B4-BE49-F238E27FC236}">
                <a16:creationId xmlns:a16="http://schemas.microsoft.com/office/drawing/2014/main" id="{124F739E-5A44-4E72-9603-A72E3D58EB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600" y="2625725"/>
            <a:ext cx="2332038"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Picture 2">
            <a:extLst>
              <a:ext uri="{FF2B5EF4-FFF2-40B4-BE49-F238E27FC236}">
                <a16:creationId xmlns:a16="http://schemas.microsoft.com/office/drawing/2014/main" id="{2233D78C-A71F-485C-B5B6-9F72FD4D73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600" y="2625725"/>
            <a:ext cx="2336800"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38B4C3D-E68D-4919-B3DD-A77DD97F588C}"/>
              </a:ext>
            </a:extLst>
          </p:cNvPr>
          <p:cNvSpPr/>
          <p:nvPr/>
        </p:nvSpPr>
        <p:spPr>
          <a:xfrm>
            <a:off x="797100" y="1617405"/>
            <a:ext cx="7823199" cy="2554545"/>
          </a:xfrm>
          <a:prstGeom prst="rect">
            <a:avLst/>
          </a:prstGeom>
        </p:spPr>
        <p:txBody>
          <a:bodyPr wrap="square">
            <a:spAutoFit/>
          </a:bodyPr>
          <a:lstStyle/>
          <a:p>
            <a:pPr algn="ctr"/>
            <a:r>
              <a:rPr lang="en-US" altLang="en-US" sz="3200" b="1" dirty="0">
                <a:solidFill>
                  <a:schemeClr val="tx1"/>
                </a:solidFill>
              </a:rPr>
              <a:t>Consider a Summer Family Field Trip</a:t>
            </a:r>
          </a:p>
          <a:p>
            <a:pPr algn="ctr"/>
            <a:endParaRPr lang="en-US" altLang="en-US" sz="3200" b="1" dirty="0">
              <a:solidFill>
                <a:schemeClr val="tx1"/>
              </a:solidFill>
            </a:endParaRPr>
          </a:p>
          <a:p>
            <a:pPr algn="ctr"/>
            <a:r>
              <a:rPr lang="en-US" sz="3200" b="1" dirty="0">
                <a:solidFill>
                  <a:schemeClr val="tx1"/>
                </a:solidFill>
              </a:rPr>
              <a:t>Mt. St. Helens</a:t>
            </a:r>
          </a:p>
          <a:p>
            <a:pPr algn="ctr"/>
            <a:endParaRPr lang="en-US" sz="3200" b="1" dirty="0">
              <a:solidFill>
                <a:schemeClr val="tx1"/>
              </a:solidFill>
            </a:endParaRPr>
          </a:p>
          <a:p>
            <a:pPr algn="ctr"/>
            <a:r>
              <a:rPr lang="en-US" sz="3200" b="1" dirty="0">
                <a:solidFill>
                  <a:schemeClr val="tx1"/>
                </a:solidFill>
              </a:rPr>
              <a:t>Dry Falls</a:t>
            </a:r>
            <a:endParaRPr lang="en-US" sz="32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a:extLst>
              <a:ext uri="{FF2B5EF4-FFF2-40B4-BE49-F238E27FC236}">
                <a16:creationId xmlns:a16="http://schemas.microsoft.com/office/drawing/2014/main" id="{C975D8A6-8B14-4528-B424-5FC4E01A94F6}"/>
              </a:ext>
            </a:extLst>
          </p:cNvPr>
          <p:cNvSpPr>
            <a:spLocks noChangeArrowheads="1"/>
          </p:cNvSpPr>
          <p:nvPr/>
        </p:nvSpPr>
        <p:spPr bwMode="auto">
          <a:xfrm>
            <a:off x="457200" y="225425"/>
            <a:ext cx="8228013" cy="1884363"/>
          </a:xfrm>
          <a:prstGeom prst="rect">
            <a:avLst/>
          </a:prstGeom>
          <a:solidFill>
            <a:schemeClr val="bg1"/>
          </a:solidFill>
          <a:ln w="57150">
            <a:solidFill>
              <a:srgbClr val="660066"/>
            </a:solidFill>
            <a:miter lim="800000"/>
            <a:headEnd/>
            <a:tailEnd/>
          </a:ln>
          <a:effectLst/>
        </p:spPr>
        <p:txBody>
          <a:bodyPr/>
          <a:lstStyle>
            <a:lvl1pPr>
              <a:spcBef>
                <a:spcPct val="20000"/>
              </a:spcBef>
              <a:buClr>
                <a:srgbClr val="FF9933"/>
              </a:buClr>
              <a:buSzPct val="70000"/>
              <a:buFont typeface="Wingdings" panose="05000000000000000000" pitchFamily="2" charset="2"/>
              <a:buChar char="u"/>
              <a:defRPr sz="3200">
                <a:solidFill>
                  <a:schemeClr val="bg1"/>
                </a:solidFill>
                <a:latin typeface="Arial" panose="020B0604020202020204" pitchFamily="34" charset="0"/>
              </a:defRPr>
            </a:lvl1pPr>
            <a:lvl2pPr marL="857250" indent="-285750">
              <a:spcBef>
                <a:spcPct val="20000"/>
              </a:spcBef>
              <a:buClr>
                <a:srgbClr val="FF9933"/>
              </a:buClr>
              <a:buSzPct val="60000"/>
              <a:buFont typeface="Wingdings" panose="05000000000000000000" pitchFamily="2" charset="2"/>
              <a:buChar char="n"/>
              <a:defRPr sz="2800">
                <a:solidFill>
                  <a:schemeClr val="bg1"/>
                </a:solidFill>
                <a:latin typeface="Arial" panose="020B0604020202020204" pitchFamily="34" charset="0"/>
              </a:defRPr>
            </a:lvl2pPr>
            <a:lvl3pPr marL="120015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fontAlgn="base">
              <a:spcBef>
                <a:spcPct val="20000"/>
              </a:spcBef>
              <a:spcAft>
                <a:spcPct val="0"/>
              </a:spcAft>
              <a:buChar char="»"/>
              <a:defRPr sz="2000">
                <a:solidFill>
                  <a:schemeClr val="bg1"/>
                </a:solidFill>
                <a:latin typeface="Arial" panose="020B0604020202020204" pitchFamily="34" charset="0"/>
              </a:defRPr>
            </a:lvl6pPr>
            <a:lvl7pPr marL="2971800" indent="-228600" fontAlgn="base">
              <a:spcBef>
                <a:spcPct val="20000"/>
              </a:spcBef>
              <a:spcAft>
                <a:spcPct val="0"/>
              </a:spcAft>
              <a:buChar char="»"/>
              <a:defRPr sz="2000">
                <a:solidFill>
                  <a:schemeClr val="bg1"/>
                </a:solidFill>
                <a:latin typeface="Arial" panose="020B0604020202020204" pitchFamily="34" charset="0"/>
              </a:defRPr>
            </a:lvl7pPr>
            <a:lvl8pPr marL="3429000" indent="-228600" fontAlgn="base">
              <a:spcBef>
                <a:spcPct val="20000"/>
              </a:spcBef>
              <a:spcAft>
                <a:spcPct val="0"/>
              </a:spcAft>
              <a:buChar char="»"/>
              <a:defRPr sz="2000">
                <a:solidFill>
                  <a:schemeClr val="bg1"/>
                </a:solidFill>
                <a:latin typeface="Arial" panose="020B0604020202020204" pitchFamily="34" charset="0"/>
              </a:defRPr>
            </a:lvl8pPr>
            <a:lvl9pPr marL="3886200" indent="-228600" fontAlgn="base">
              <a:spcBef>
                <a:spcPct val="20000"/>
              </a:spcBef>
              <a:spcAft>
                <a:spcPct val="0"/>
              </a:spcAft>
              <a:buChar char="»"/>
              <a:defRPr sz="2000">
                <a:solidFill>
                  <a:schemeClr val="bg1"/>
                </a:solidFill>
                <a:latin typeface="Arial" panose="020B0604020202020204" pitchFamily="34" charset="0"/>
              </a:defRPr>
            </a:lvl9pPr>
          </a:lstStyle>
          <a:p>
            <a:pPr algn="ctr" eaLnBrk="1" hangingPunct="1">
              <a:buFont typeface="Wingdings" panose="05000000000000000000" pitchFamily="2" charset="2"/>
              <a:buNone/>
              <a:defRPr/>
            </a:pPr>
            <a:r>
              <a:rPr lang="en-US" altLang="en-US" sz="4000" dirty="0">
                <a:solidFill>
                  <a:srgbClr val="000066"/>
                </a:solidFill>
                <a:effectLst>
                  <a:outerShdw blurRad="38100" dist="38100" dir="2700000" algn="tl">
                    <a:srgbClr val="C0C0C0"/>
                  </a:outerShdw>
                </a:effectLst>
              </a:rPr>
              <a:t>Psalm 118:8</a:t>
            </a:r>
            <a:r>
              <a:rPr lang="en-US" altLang="en-US" sz="4000" dirty="0">
                <a:solidFill>
                  <a:schemeClr val="tx1"/>
                </a:solidFill>
              </a:rPr>
              <a:t> </a:t>
            </a:r>
          </a:p>
          <a:p>
            <a:pPr algn="ctr" eaLnBrk="1" hangingPunct="1">
              <a:buFont typeface="Wingdings" panose="05000000000000000000" pitchFamily="2" charset="2"/>
              <a:buNone/>
              <a:defRPr/>
            </a:pPr>
            <a:r>
              <a:rPr lang="en-US" altLang="en-US" b="1" dirty="0">
                <a:solidFill>
                  <a:schemeClr val="tx1"/>
                </a:solidFill>
              </a:rPr>
              <a:t>It is better to take refuge in the Lord than to put confidence in man.</a:t>
            </a:r>
          </a:p>
        </p:txBody>
      </p:sp>
      <p:pic>
        <p:nvPicPr>
          <p:cNvPr id="90115" name="Picture 7" descr="Bible Opened">
            <a:extLst>
              <a:ext uri="{FF2B5EF4-FFF2-40B4-BE49-F238E27FC236}">
                <a16:creationId xmlns:a16="http://schemas.microsoft.com/office/drawing/2014/main" id="{44540089-31FA-45D9-9E63-26301057A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0700" y="2316163"/>
            <a:ext cx="30226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a:extLst>
              <a:ext uri="{FF2B5EF4-FFF2-40B4-BE49-F238E27FC236}">
                <a16:creationId xmlns:a16="http://schemas.microsoft.com/office/drawing/2014/main" id="{4BB1BB48-BB41-4452-B614-6960DB4DC0D1}"/>
              </a:ext>
            </a:extLst>
          </p:cNvPr>
          <p:cNvSpPr>
            <a:spLocks noChangeArrowheads="1"/>
          </p:cNvSpPr>
          <p:nvPr/>
        </p:nvSpPr>
        <p:spPr bwMode="auto">
          <a:xfrm>
            <a:off x="457200" y="4764088"/>
            <a:ext cx="8228013" cy="1884362"/>
          </a:xfrm>
          <a:prstGeom prst="rect">
            <a:avLst/>
          </a:prstGeom>
          <a:solidFill>
            <a:schemeClr val="bg1"/>
          </a:solidFill>
          <a:ln w="57150">
            <a:solidFill>
              <a:srgbClr val="660066"/>
            </a:solidFill>
            <a:miter lim="800000"/>
            <a:headEnd/>
            <a:tailEnd/>
          </a:ln>
          <a:effectLst/>
        </p:spPr>
        <p:txBody>
          <a:bodyPr/>
          <a:lstStyle>
            <a:lvl1pPr>
              <a:spcBef>
                <a:spcPct val="20000"/>
              </a:spcBef>
              <a:buClr>
                <a:srgbClr val="FF9933"/>
              </a:buClr>
              <a:buSzPct val="70000"/>
              <a:buFont typeface="Wingdings" panose="05000000000000000000" pitchFamily="2" charset="2"/>
              <a:buChar char="u"/>
              <a:defRPr sz="3200">
                <a:solidFill>
                  <a:schemeClr val="bg1"/>
                </a:solidFill>
                <a:latin typeface="Arial" panose="020B0604020202020204" pitchFamily="34" charset="0"/>
              </a:defRPr>
            </a:lvl1pPr>
            <a:lvl2pPr marL="857250" indent="-285750">
              <a:spcBef>
                <a:spcPct val="20000"/>
              </a:spcBef>
              <a:buClr>
                <a:srgbClr val="FF9933"/>
              </a:buClr>
              <a:buSzPct val="60000"/>
              <a:buFont typeface="Wingdings" panose="05000000000000000000" pitchFamily="2" charset="2"/>
              <a:buChar char="n"/>
              <a:defRPr sz="2800">
                <a:solidFill>
                  <a:schemeClr val="bg1"/>
                </a:solidFill>
                <a:latin typeface="Arial" panose="020B0604020202020204" pitchFamily="34" charset="0"/>
              </a:defRPr>
            </a:lvl2pPr>
            <a:lvl3pPr marL="120015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fontAlgn="base">
              <a:spcBef>
                <a:spcPct val="20000"/>
              </a:spcBef>
              <a:spcAft>
                <a:spcPct val="0"/>
              </a:spcAft>
              <a:buChar char="»"/>
              <a:defRPr sz="2000">
                <a:solidFill>
                  <a:schemeClr val="bg1"/>
                </a:solidFill>
                <a:latin typeface="Arial" panose="020B0604020202020204" pitchFamily="34" charset="0"/>
              </a:defRPr>
            </a:lvl6pPr>
            <a:lvl7pPr marL="2971800" indent="-228600" fontAlgn="base">
              <a:spcBef>
                <a:spcPct val="20000"/>
              </a:spcBef>
              <a:spcAft>
                <a:spcPct val="0"/>
              </a:spcAft>
              <a:buChar char="»"/>
              <a:defRPr sz="2000">
                <a:solidFill>
                  <a:schemeClr val="bg1"/>
                </a:solidFill>
                <a:latin typeface="Arial" panose="020B0604020202020204" pitchFamily="34" charset="0"/>
              </a:defRPr>
            </a:lvl7pPr>
            <a:lvl8pPr marL="3429000" indent="-228600" fontAlgn="base">
              <a:spcBef>
                <a:spcPct val="20000"/>
              </a:spcBef>
              <a:spcAft>
                <a:spcPct val="0"/>
              </a:spcAft>
              <a:buChar char="»"/>
              <a:defRPr sz="2000">
                <a:solidFill>
                  <a:schemeClr val="bg1"/>
                </a:solidFill>
                <a:latin typeface="Arial" panose="020B0604020202020204" pitchFamily="34" charset="0"/>
              </a:defRPr>
            </a:lvl8pPr>
            <a:lvl9pPr marL="3886200" indent="-228600" fontAlgn="base">
              <a:spcBef>
                <a:spcPct val="20000"/>
              </a:spcBef>
              <a:spcAft>
                <a:spcPct val="0"/>
              </a:spcAft>
              <a:buChar char="»"/>
              <a:defRPr sz="2000">
                <a:solidFill>
                  <a:schemeClr val="bg1"/>
                </a:solidFill>
                <a:latin typeface="Arial" panose="020B0604020202020204" pitchFamily="34" charset="0"/>
              </a:defRPr>
            </a:lvl9pPr>
          </a:lstStyle>
          <a:p>
            <a:pPr algn="ctr" eaLnBrk="1" hangingPunct="1">
              <a:buFont typeface="Wingdings" panose="05000000000000000000" pitchFamily="2" charset="2"/>
              <a:buNone/>
              <a:defRPr/>
            </a:pPr>
            <a:r>
              <a:rPr lang="en-US" altLang="en-US" sz="4000" dirty="0">
                <a:solidFill>
                  <a:srgbClr val="000066"/>
                </a:solidFill>
                <a:effectLst>
                  <a:outerShdw blurRad="38100" dist="38100" dir="2700000" algn="tl">
                    <a:srgbClr val="C0C0C0"/>
                  </a:outerShdw>
                </a:effectLst>
              </a:rPr>
              <a:t>Psalm 111:2</a:t>
            </a:r>
            <a:r>
              <a:rPr lang="en-US" altLang="en-US" sz="4000" dirty="0">
                <a:solidFill>
                  <a:schemeClr val="tx1"/>
                </a:solidFill>
              </a:rPr>
              <a:t> </a:t>
            </a:r>
          </a:p>
          <a:p>
            <a:pPr algn="ctr" eaLnBrk="1" hangingPunct="1">
              <a:buFont typeface="Wingdings" panose="05000000000000000000" pitchFamily="2" charset="2"/>
              <a:buNone/>
              <a:defRPr/>
            </a:pPr>
            <a:r>
              <a:rPr lang="en-US" altLang="en-US" b="1" dirty="0">
                <a:solidFill>
                  <a:schemeClr val="tx1"/>
                </a:solidFill>
              </a:rPr>
              <a:t>Great are the works of the Lord, studied by all those who have pleasure in them.</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9" name="Rectangle 11">
            <a:extLst>
              <a:ext uri="{FF2B5EF4-FFF2-40B4-BE49-F238E27FC236}">
                <a16:creationId xmlns:a16="http://schemas.microsoft.com/office/drawing/2014/main" id="{18BC11AC-F502-475C-9C8A-7FB93108B14E}"/>
              </a:ext>
            </a:extLst>
          </p:cNvPr>
          <p:cNvSpPr>
            <a:spLocks noGrp="1" noChangeArrowheads="1"/>
          </p:cNvSpPr>
          <p:nvPr>
            <p:ph type="title"/>
          </p:nvPr>
        </p:nvSpPr>
        <p:spPr>
          <a:xfrm>
            <a:off x="0" y="0"/>
            <a:ext cx="8945563" cy="1143000"/>
          </a:xfrm>
        </p:spPr>
        <p:txBody>
          <a:bodyPr/>
          <a:lstStyle/>
          <a:p>
            <a:pPr>
              <a:lnSpc>
                <a:spcPct val="80000"/>
              </a:lnSpc>
            </a:pPr>
            <a:r>
              <a:rPr lang="en-US" altLang="en-US"/>
              <a:t>The Model of Creation</a:t>
            </a:r>
          </a:p>
        </p:txBody>
      </p:sp>
      <p:sp>
        <p:nvSpPr>
          <p:cNvPr id="7170" name="Rectangle 2">
            <a:extLst>
              <a:ext uri="{FF2B5EF4-FFF2-40B4-BE49-F238E27FC236}">
                <a16:creationId xmlns:a16="http://schemas.microsoft.com/office/drawing/2014/main" id="{5A78B36C-9FC2-485E-B042-CC40B298E5B3}"/>
              </a:ext>
            </a:extLst>
          </p:cNvPr>
          <p:cNvSpPr>
            <a:spLocks noGrp="1" noChangeArrowheads="1"/>
          </p:cNvSpPr>
          <p:nvPr>
            <p:ph type="body" idx="4294967295"/>
          </p:nvPr>
        </p:nvSpPr>
        <p:spPr>
          <a:xfrm>
            <a:off x="369888" y="1292225"/>
            <a:ext cx="8288337" cy="4005263"/>
          </a:xfrm>
        </p:spPr>
        <p:txBody>
          <a:bodyPr/>
          <a:lstStyle/>
          <a:p>
            <a:pPr marL="0" indent="0">
              <a:buFont typeface="Wingdings" panose="05000000000000000000" pitchFamily="2" charset="2"/>
              <a:buNone/>
            </a:pPr>
            <a:r>
              <a:rPr lang="en-US" altLang="en-US" sz="3600" dirty="0"/>
              <a:t>“For by him were all things created, that are in heaven, and that are in earth, visible and invisible, whether they be thrones, or dominions, or principalities, or powers: all things were created by him, and for him.”</a:t>
            </a:r>
          </a:p>
          <a:p>
            <a:pPr marL="0" indent="0" algn="ctr">
              <a:buFont typeface="Wingdings" panose="05000000000000000000" pitchFamily="2" charset="2"/>
              <a:buNone/>
            </a:pPr>
            <a:r>
              <a:rPr lang="en-US" altLang="en-US" dirty="0"/>
              <a:t>Colossians 1:16</a:t>
            </a:r>
            <a:endParaRPr lang="en-US" altLang="en-US" sz="4000" dirty="0"/>
          </a:p>
        </p:txBody>
      </p:sp>
      <p:sp>
        <p:nvSpPr>
          <p:cNvPr id="7174" name="Text Box 6">
            <a:extLst>
              <a:ext uri="{FF2B5EF4-FFF2-40B4-BE49-F238E27FC236}">
                <a16:creationId xmlns:a16="http://schemas.microsoft.com/office/drawing/2014/main" id="{05585B8A-FF1D-4A16-9799-EA2A6A38AC31}"/>
              </a:ext>
            </a:extLst>
          </p:cNvPr>
          <p:cNvSpPr txBox="1">
            <a:spLocks noChangeArrowheads="1"/>
          </p:cNvSpPr>
          <p:nvPr/>
        </p:nvSpPr>
        <p:spPr bwMode="auto">
          <a:xfrm>
            <a:off x="2535587" y="5706687"/>
            <a:ext cx="4072825" cy="730250"/>
          </a:xfrm>
          <a:prstGeom prst="rect">
            <a:avLst/>
          </a:prstGeom>
          <a:solidFill>
            <a:srgbClr val="000000"/>
          </a:solidFill>
          <a:ln w="28575">
            <a:solidFill>
              <a:srgbClr val="0000FF"/>
            </a:solidFill>
            <a:miter lim="800000"/>
            <a:headEnd/>
            <a:tailEnd/>
          </a:ln>
          <a:effectLst>
            <a:prstShdw prst="shdw17" dist="17961" dir="2700000">
              <a:srgbClr val="0000FF">
                <a:gamma/>
                <a:shade val="60000"/>
                <a:invGamma/>
              </a:srgbClr>
            </a:prstShdw>
          </a:effectLst>
        </p:spPr>
        <p:txBody>
          <a:bodyPr wrap="square">
            <a:spAutoFit/>
          </a:bodyPr>
          <a:lstStyle/>
          <a:p>
            <a:pPr>
              <a:spcBef>
                <a:spcPct val="50000"/>
              </a:spcBef>
            </a:pPr>
            <a:r>
              <a:rPr lang="en-US" altLang="en-US" sz="4000" dirty="0">
                <a:solidFill>
                  <a:srgbClr val="FFFFFF"/>
                </a:solidFill>
              </a:rPr>
              <a:t>God created all life</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dissolve">
                                      <p:cBhvr>
                                        <p:cTn id="7" dur="500"/>
                                        <p:tgtEl>
                                          <p:spTgt spid="7170">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170">
                                            <p:txEl>
                                              <p:pRg st="1" end="1"/>
                                            </p:txEl>
                                          </p:spTgt>
                                        </p:tgtEl>
                                        <p:attrNameLst>
                                          <p:attrName>style.visibility</p:attrName>
                                        </p:attrNameLst>
                                      </p:cBhvr>
                                      <p:to>
                                        <p:strVal val="visible"/>
                                      </p:to>
                                    </p:set>
                                    <p:animEffect transition="in" filter="dissolve">
                                      <p:cBhvr>
                                        <p:cTn id="11" dur="500"/>
                                        <p:tgtEl>
                                          <p:spTgt spid="7170">
                                            <p:txEl>
                                              <p:pRg st="1" end="1"/>
                                            </p:txEl>
                                          </p:spTgt>
                                        </p:tgtEl>
                                      </p:cBhvr>
                                    </p:animEffect>
                                  </p:childTnLst>
                                </p:cTn>
                              </p:par>
                            </p:childTnLst>
                          </p:cTn>
                        </p:par>
                        <p:par>
                          <p:cTn id="12" fill="hold" nodeType="afterGroup">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7174"/>
                                        </p:tgtEl>
                                        <p:attrNameLst>
                                          <p:attrName>style.visibility</p:attrName>
                                        </p:attrNameLst>
                                      </p:cBhvr>
                                      <p:to>
                                        <p:strVal val="visible"/>
                                      </p:to>
                                    </p:set>
                                    <p:animEffect transition="in" filter="slide(fromBottom)">
                                      <p:cBhvr>
                                        <p:cTn id="15"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autoUpdateAnimBg="0" advAuto="0"/>
      <p:bldP spid="7174" grpId="0" animBg="1"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12880</TotalTime>
  <Words>3308</Words>
  <Application>Microsoft Office PowerPoint</Application>
  <PresentationFormat>On-screen Show (4:3)</PresentationFormat>
  <Paragraphs>486</Paragraphs>
  <Slides>81</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81</vt:i4>
      </vt:variant>
    </vt:vector>
  </HeadingPairs>
  <TitlesOfParts>
    <vt:vector size="87" baseType="lpstr">
      <vt:lpstr>Calibri</vt:lpstr>
      <vt:lpstr>Wingdings</vt:lpstr>
      <vt:lpstr>Arial</vt:lpstr>
      <vt:lpstr>Partridge</vt:lpstr>
      <vt:lpstr>Office Theme</vt:lpstr>
      <vt:lpstr>1_Office Theme</vt:lpstr>
      <vt:lpstr>PowerPoint Presentation</vt:lpstr>
      <vt:lpstr>PowerPoint Presentation</vt:lpstr>
      <vt:lpstr>PowerPoint Presentation</vt:lpstr>
      <vt:lpstr>PowerPoint Presentation</vt:lpstr>
      <vt:lpstr>PowerPoint Presentation</vt:lpstr>
      <vt:lpstr>The Model of Evolution</vt:lpstr>
      <vt:lpstr>Garfield’s View of “Evolutionary Origins”</vt:lpstr>
      <vt:lpstr>PowerPoint Presentation</vt:lpstr>
      <vt:lpstr>The Model of Creation</vt:lpstr>
      <vt:lpstr>Biology’s biggest challenges.   Many avoid the subject.  Some argue that the origin of life is not part of the theory of evolution – which is not logical, but understandable considering evolutionary origins are at best are inconsistent with and actually contradict real chemical science.   The origin of life is a necessary precursor for all subsequent evolutionary model discussions.</vt:lpstr>
      <vt:lpstr>   The origin of life remains the theory of evolution's most significant obstacle.    Evolutionists are no closer to solving the riddle of how life began.  Biochemists have been unable show how even the simplest cell could have formed without intelligent cause.         This presentation will examine the origin of life and illustrate that evolution is simply without scientific foundation.   </vt:lpstr>
      <vt:lpstr>Terminology</vt:lpstr>
      <vt:lpstr>Terminology</vt:lpstr>
      <vt:lpstr>PowerPoint Presentation</vt:lpstr>
      <vt:lpstr>Terminology</vt:lpstr>
      <vt:lpstr>Terminology</vt:lpstr>
      <vt:lpstr>Terminology</vt:lpstr>
      <vt:lpstr>PROBLEMS</vt:lpstr>
      <vt:lpstr>The Information Problem</vt:lpstr>
      <vt:lpstr>What is Not Information?</vt:lpstr>
      <vt:lpstr>What is Information?</vt:lpstr>
      <vt:lpstr>Useful Information?</vt:lpstr>
      <vt:lpstr>Useful Information?</vt:lpstr>
      <vt:lpstr>Cellular Software?</vt:lpstr>
      <vt:lpstr>Teleonomy!</vt:lpstr>
      <vt:lpstr>Teleonomy!</vt:lpstr>
      <vt:lpstr>The Cause and Effect World</vt:lpstr>
      <vt:lpstr>The Cause</vt:lpstr>
      <vt:lpstr>The Cause of Life</vt:lpstr>
      <vt:lpstr>“The Force Be With You”</vt:lpstr>
      <vt:lpstr>“The Real Source of Life”</vt:lpstr>
      <vt:lpstr>Effect on the Evolutionary Model?</vt:lpstr>
      <vt:lpstr>IT GETS WORSE</vt:lpstr>
      <vt:lpstr>The 2nd Law of Thermodynamics Problem</vt:lpstr>
      <vt:lpstr>The 2nd Law of Thermodynamics Applied to Chemical Origins</vt:lpstr>
      <vt:lpstr>The 2nd Law of Thermodynamics Applied to Chemical Systems</vt:lpstr>
      <vt:lpstr>IT GETS WORSE</vt:lpstr>
      <vt:lpstr>The Hydrolysis Problem</vt:lpstr>
      <vt:lpstr>The Hydrolysis Problem</vt:lpstr>
      <vt:lpstr>The Hydrolysis Problem</vt:lpstr>
      <vt:lpstr>IT GETS WORSE</vt:lpstr>
      <vt:lpstr>The Oxygen Problem</vt:lpstr>
      <vt:lpstr>IT GETS WORSE</vt:lpstr>
      <vt:lpstr>Side-Chain Interaction</vt:lpstr>
      <vt:lpstr>Complex Folding</vt:lpstr>
      <vt:lpstr>IT GETS WORSE</vt:lpstr>
      <vt:lpstr>Interaction with the Chemical Environment</vt:lpstr>
      <vt:lpstr>IT GETS WORSE</vt:lpstr>
      <vt:lpstr>Damage from the Physical Environment</vt:lpstr>
      <vt:lpstr>IT GETS WORSE</vt:lpstr>
      <vt:lpstr>Concentration Problem</vt:lpstr>
      <vt:lpstr>IT GETS WORSE</vt:lpstr>
      <vt:lpstr>Left and Right Handed Amino Acids</vt:lpstr>
      <vt:lpstr>Proteins formed in an open Environment</vt:lpstr>
      <vt:lpstr>Left-Right Amino Acids Act Chemically the SAME</vt:lpstr>
      <vt:lpstr>IT GETS WORSE</vt:lpstr>
      <vt:lpstr>Irreducible Complexity Problem Example: Cellular Metabolism  (Energy Conversion Mechanism)</vt:lpstr>
      <vt:lpstr>Irreducible Complexity Problem Example: Cellular Metabolism  (Energy Conversion Mechanism)</vt:lpstr>
      <vt:lpstr>Irreducible Complexity Problem Example: Cellular Metabolism  (Energy Conversion Mechanism)</vt:lpstr>
      <vt:lpstr>Irreducible Complexity Problem  How Critical is Each Step?</vt:lpstr>
      <vt:lpstr>Irreducible Complexity Problem Example: Cellular Metabolism  (Energy Conversion Mechanism)</vt:lpstr>
      <vt:lpstr>IT GETS WORSE</vt:lpstr>
      <vt:lpstr>The Chicken or the Egg Problem Example: Protein Formation</vt:lpstr>
      <vt:lpstr>ATP Synthase</vt:lpstr>
      <vt:lpstr>Which Came First?</vt:lpstr>
      <vt:lpstr>IT GETS WORSE</vt:lpstr>
      <vt:lpstr>Probability (Chance) Problem</vt:lpstr>
      <vt:lpstr>Probability and Life Problem</vt:lpstr>
      <vt:lpstr>Where does all the chemical evidence lead?</vt:lpstr>
      <vt:lpstr>Leading Atheist Richard Dawkins’ View</vt:lpstr>
      <vt:lpstr>Richard Dawkins Take on Origins</vt:lpstr>
      <vt:lpstr>THINK: What Does All This Mean?</vt:lpstr>
      <vt:lpstr>Logical Deduction</vt:lpstr>
      <vt:lpstr>TAKEAWAYS</vt:lpstr>
      <vt:lpstr>Remember Our Task</vt:lpstr>
      <vt:lpstr>Ask Critical Questions</vt:lpstr>
      <vt:lpstr>Rom 1:20, 23</vt:lpstr>
      <vt:lpstr>How to Prepare</vt:lpstr>
      <vt:lpstr>How to Start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Glacial Lake Missoula</dc:title>
  <dc:subject>Creation Geology</dc:subject>
  <dc:creator>Bruce Barton</dc:creator>
  <dc:description>This version was prepared for Edgewood Bible Church 6/14/2019.</dc:description>
  <cp:lastModifiedBy>Ron</cp:lastModifiedBy>
  <cp:revision>310</cp:revision>
  <dcterms:created xsi:type="dcterms:W3CDTF">2019-02-28T02:46:05Z</dcterms:created>
  <dcterms:modified xsi:type="dcterms:W3CDTF">2020-02-05T07:31:39Z</dcterms:modified>
</cp:coreProperties>
</file>