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0" r:id="rId1"/>
    <p:sldMasterId id="2147483651" r:id="rId2"/>
  </p:sldMasterIdLst>
  <p:notesMasterIdLst>
    <p:notesMasterId r:id="rId4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</p:sldIdLst>
  <p:sldSz cx="9144000" cy="6858000" type="screen4x3"/>
  <p:notesSz cx="6858000" cy="9144000"/>
  <p:embeddedFontLst>
    <p:embeddedFont>
      <p:font typeface="Arial Black" panose="020B0A04020102020204" pitchFamily="34" charset="0"/>
      <p:bold r:id="rId50"/>
    </p:embeddedFont>
    <p:embeddedFont>
      <p:font typeface="Jim Nightshade" panose="020B0604020202020204" charset="0"/>
      <p:regular r:id="rId5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55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1.fntdata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font" Target="fonts/font2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455101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1981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83223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4840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78945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54310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36835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634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023703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7" name="Google Shape;53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8747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4107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8" name="Google Shape;58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8289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11426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929223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" name="Google Shape;66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9" name="Google Shape;6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109984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0" name="Google Shape;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34471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44a193ed5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g44a193ed5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89256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046095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g44a193ed5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5" name="Google Shape;735;g44a193ed5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354317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44a193ed5c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g44a193ed5c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568989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44a193ed5c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5" name="Google Shape;785;g44a193ed5c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68111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Google Shape;809;g44a193ed5c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0" name="Google Shape;810;g44a193ed5c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0152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4" name="Google Shape;8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1884358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53630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3" name="Google Shape;883;g44a193ed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4" name="Google Shape;884;g44a193ed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13973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44a193ed5c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g44a193ed5c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9224090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412933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13129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033535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Google Shape;981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2" name="Google Shape;982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0558245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51729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Google Shape;1029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0" name="Google Shape;1030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04689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" name="Google Shape;105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33920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" name="Google Shape;1077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30697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Google Shape;1101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04273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6" name="Google Shape;112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759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952690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478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6376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Char char="•"/>
              <a:defRPr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Times New Roman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 New Roman"/>
              <a:buNone/>
              <a:defRPr sz="1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deadseascrolls.org.il" TargetMode="External"/><Relationship Id="rId5" Type="http://schemas.openxmlformats.org/officeDocument/2006/relationships/hyperlink" Target="http://orion.mscc.huji.ac.il" TargetMode="External"/><Relationship Id="rId4" Type="http://schemas.openxmlformats.org/officeDocument/2006/relationships/hyperlink" Target="http://dss.collections.imj.org.i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35" name="Google Shape;35;p5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36" name="Google Shape;36;p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" name="Google Shape;37;p5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38" name="Google Shape;38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Discovering the</a:t>
            </a:r>
            <a:endParaRPr/>
          </a:p>
        </p:txBody>
      </p:sp>
      <p:sp>
        <p:nvSpPr>
          <p:cNvPr id="40" name="Google Shape;40;p5"/>
          <p:cNvSpPr txBox="1"/>
          <p:nvPr/>
        </p:nvSpPr>
        <p:spPr>
          <a:xfrm>
            <a:off x="2819400" y="1066800"/>
            <a:ext cx="548640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800"/>
              <a:buFont typeface="Jim Nightshade"/>
              <a:buNone/>
            </a:pPr>
            <a:r>
              <a:rPr lang="en-US" sz="4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Dead Sea Scrolls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" name="Google Shape;235;p14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236" name="Google Shape;236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7" name="Google Shape;237;p14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238" name="Google Shape;238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0"/>
            <a:ext cx="822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14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0" name="Google Shape;240;p14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241" name="Google Shape;241;p1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42" name="Google Shape;242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4" name="Google Shape;244;p1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45" name="Google Shape;245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47" name="Google Shape;247;p1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48" name="Google Shape;248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50" name="Google Shape;250;p1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51" name="Google Shape;251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53" name="Google Shape;253;p14"/>
          <p:cNvSpPr txBox="1">
            <a:spLocks noGrp="1"/>
          </p:cNvSpPr>
          <p:nvPr>
            <p:ph type="subTitle" idx="1"/>
          </p:nvPr>
        </p:nvSpPr>
        <p:spPr>
          <a:xfrm>
            <a:off x="304800" y="1295400"/>
            <a:ext cx="23622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Qumran– </a:t>
            </a:r>
            <a:endParaRPr/>
          </a:p>
        </p:txBody>
      </p:sp>
      <p:sp>
        <p:nvSpPr>
          <p:cNvPr id="254" name="Google Shape;254;p14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14"/>
          <p:cNvSpPr txBox="1"/>
          <p:nvPr/>
        </p:nvSpPr>
        <p:spPr>
          <a:xfrm>
            <a:off x="1295400" y="2133600"/>
            <a:ext cx="4724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Scriptural Interpretation</a:t>
            </a:r>
            <a:r>
              <a:rPr lang="en-US" sz="28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56" name="Google Shape;256;p14"/>
          <p:cNvSpPr txBox="1"/>
          <p:nvPr/>
        </p:nvSpPr>
        <p:spPr>
          <a:xfrm>
            <a:off x="2057400" y="2819400"/>
            <a:ext cx="16002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Worship</a:t>
            </a:r>
            <a:r>
              <a:rPr lang="en-US" sz="2800" b="0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/>
          </a:p>
        </p:txBody>
      </p:sp>
      <p:sp>
        <p:nvSpPr>
          <p:cNvPr id="257" name="Google Shape;257;p14"/>
          <p:cNvSpPr txBox="1"/>
          <p:nvPr/>
        </p:nvSpPr>
        <p:spPr>
          <a:xfrm>
            <a:off x="2667000" y="3581400"/>
            <a:ext cx="2667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Two Messiahs</a:t>
            </a:r>
            <a:r>
              <a:rPr lang="en-US" sz="2800" b="0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/>
          </a:p>
        </p:txBody>
      </p:sp>
      <p:sp>
        <p:nvSpPr>
          <p:cNvPr id="258" name="Google Shape;258;p14"/>
          <p:cNvSpPr txBox="1"/>
          <p:nvPr/>
        </p:nvSpPr>
        <p:spPr>
          <a:xfrm>
            <a:off x="2438400" y="1295400"/>
            <a:ext cx="52578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Theology and Practice</a:t>
            </a:r>
            <a:r>
              <a:rPr lang="en-US" sz="32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259" name="Google Shape;259;p14"/>
          <p:cNvSpPr txBox="1"/>
          <p:nvPr/>
        </p:nvSpPr>
        <p:spPr>
          <a:xfrm>
            <a:off x="3505200" y="4267200"/>
            <a:ext cx="1676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Property</a:t>
            </a:r>
            <a:endParaRPr/>
          </a:p>
        </p:txBody>
      </p:sp>
      <p:sp>
        <p:nvSpPr>
          <p:cNvPr id="260" name="Google Shape;260;p14"/>
          <p:cNvSpPr txBox="1"/>
          <p:nvPr/>
        </p:nvSpPr>
        <p:spPr>
          <a:xfrm>
            <a:off x="4038600" y="5029200"/>
            <a:ext cx="2133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Spitting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266" name="Google Shape;266;p15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267" name="Google Shape;267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8" name="Google Shape;268;p15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269" name="Google Shape;26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15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1" name="Google Shape;271;p15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272" name="Google Shape;272;p1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73" name="Google Shape;273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4" name="Google Shape;274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75" name="Google Shape;275;p1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76" name="Google Shape;276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77" name="Google Shape;277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78" name="Google Shape;278;p1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79" name="Google Shape;279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0" name="Google Shape;280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81" name="Google Shape;281;p1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82" name="Google Shape;282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83" name="Google Shape;283;p1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84" name="Google Shape;284;p15"/>
          <p:cNvSpPr txBox="1">
            <a:spLocks noGrp="1"/>
          </p:cNvSpPr>
          <p:nvPr>
            <p:ph type="subTitle" idx="1"/>
          </p:nvPr>
        </p:nvSpPr>
        <p:spPr>
          <a:xfrm>
            <a:off x="990600" y="1219200"/>
            <a:ext cx="365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Qumran--site</a:t>
            </a:r>
            <a:endParaRPr/>
          </a:p>
        </p:txBody>
      </p:sp>
      <p:pic>
        <p:nvPicPr>
          <p:cNvPr id="285" name="Google Shape;285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2133600"/>
            <a:ext cx="5791200" cy="391318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6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291" name="Google Shape;291;p16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292" name="Google Shape;292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3" name="Google Shape;293;p16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294" name="Google Shape;29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00" y="0"/>
            <a:ext cx="9525000" cy="6858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95" name="Google Shape;295;p16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6" name="Google Shape;296;p16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297" name="Google Shape;297;p1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98" name="Google Shape;298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99" name="Google Shape;299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00" name="Google Shape;300;p1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01" name="Google Shape;301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2" name="Google Shape;302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03" name="Google Shape;303;p1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04" name="Google Shape;304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5" name="Google Shape;305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06" name="Google Shape;306;p1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07" name="Google Shape;307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8" name="Google Shape;308;p1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09" name="Google Shape;309;p16"/>
          <p:cNvSpPr txBox="1">
            <a:spLocks noGrp="1"/>
          </p:cNvSpPr>
          <p:nvPr>
            <p:ph type="subTitle" idx="1"/>
          </p:nvPr>
        </p:nvSpPr>
        <p:spPr>
          <a:xfrm>
            <a:off x="4953000" y="2819400"/>
            <a:ext cx="3657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Qumran—  water reservoir</a:t>
            </a:r>
            <a:endParaRPr/>
          </a:p>
        </p:txBody>
      </p:sp>
      <p:pic>
        <p:nvPicPr>
          <p:cNvPr id="310" name="Google Shape;310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7250" y="1371600"/>
            <a:ext cx="3405187" cy="50292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7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316" name="Google Shape;316;p17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317" name="Google Shape;317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18" name="Google Shape;318;p17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319" name="Google Shape;31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17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17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322" name="Google Shape;322;p1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23" name="Google Shape;323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4" name="Google Shape;324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25" name="Google Shape;325;p1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26" name="Google Shape;326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27" name="Google Shape;327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28" name="Google Shape;328;p1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29" name="Google Shape;329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0" name="Google Shape;330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31" name="Google Shape;331;p1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32" name="Google Shape;332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34" name="Google Shape;334;p17"/>
          <p:cNvSpPr txBox="1">
            <a:spLocks noGrp="1"/>
          </p:cNvSpPr>
          <p:nvPr>
            <p:ph type="subTitle" idx="1"/>
          </p:nvPr>
        </p:nvSpPr>
        <p:spPr>
          <a:xfrm>
            <a:off x="304800" y="1981200"/>
            <a:ext cx="28194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Qumran--scriptorium</a:t>
            </a:r>
            <a:endParaRPr/>
          </a:p>
        </p:txBody>
      </p:sp>
      <p:pic>
        <p:nvPicPr>
          <p:cNvPr id="335" name="Google Shape;33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8000" y="1219200"/>
            <a:ext cx="3606800" cy="53340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8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341" name="Google Shape;341;p18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342" name="Google Shape;342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3" name="Google Shape;343;p18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344" name="Google Shape;3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18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6" name="Google Shape;346;p18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347" name="Google Shape;347;p1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48" name="Google Shape;348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49" name="Google Shape;349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50" name="Google Shape;350;p1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51" name="Google Shape;351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2" name="Google Shape;352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53" name="Google Shape;353;p1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54" name="Google Shape;354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5" name="Google Shape;355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56" name="Google Shape;356;p1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57" name="Google Shape;357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58" name="Google Shape;358;p1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59" name="Google Shape;359;p18"/>
          <p:cNvSpPr txBox="1">
            <a:spLocks noGrp="1"/>
          </p:cNvSpPr>
          <p:nvPr>
            <p:ph type="subTitle" idx="1"/>
          </p:nvPr>
        </p:nvSpPr>
        <p:spPr>
          <a:xfrm>
            <a:off x="5181600" y="2133600"/>
            <a:ext cx="3352800" cy="144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Qumran—dining hall</a:t>
            </a:r>
            <a:endParaRPr/>
          </a:p>
        </p:txBody>
      </p:sp>
      <p:pic>
        <p:nvPicPr>
          <p:cNvPr id="360" name="Google Shape;360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19200" y="1066800"/>
            <a:ext cx="3660775" cy="540543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9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366" name="Google Shape;366;p19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367" name="Google Shape;367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68" name="Google Shape;368;p19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369" name="Google Shape;36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9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p19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372" name="Google Shape;372;p1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73" name="Google Shape;373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4" name="Google Shape;374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75" name="Google Shape;375;p1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76" name="Google Shape;376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77" name="Google Shape;377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78" name="Google Shape;378;p1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79" name="Google Shape;379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0" name="Google Shape;380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381" name="Google Shape;381;p1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82" name="Google Shape;382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83" name="Google Shape;383;p1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384" name="Google Shape;384;p19"/>
          <p:cNvSpPr txBox="1">
            <a:spLocks noGrp="1"/>
          </p:cNvSpPr>
          <p:nvPr>
            <p:ph type="subTitle" idx="1"/>
          </p:nvPr>
        </p:nvSpPr>
        <p:spPr>
          <a:xfrm>
            <a:off x="838200" y="1219200"/>
            <a:ext cx="518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Qumran—pottery find</a:t>
            </a:r>
            <a:endParaRPr/>
          </a:p>
        </p:txBody>
      </p:sp>
      <p:pic>
        <p:nvPicPr>
          <p:cNvPr id="385" name="Google Shape;38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0" y="2133600"/>
            <a:ext cx="5029200" cy="380047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20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391" name="Google Shape;391;p20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392" name="Google Shape;392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3" name="Google Shape;393;p20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394" name="Google Shape;394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20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6" name="Google Shape;396;p20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397" name="Google Shape;397;p2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398" name="Google Shape;398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99" name="Google Shape;399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00" name="Google Shape;400;p2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01" name="Google Shape;401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03" name="Google Shape;403;p2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04" name="Google Shape;404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06" name="Google Shape;406;p2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07" name="Google Shape;407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09" name="Google Shape;409;p20"/>
          <p:cNvSpPr txBox="1">
            <a:spLocks noGrp="1"/>
          </p:cNvSpPr>
          <p:nvPr>
            <p:ph type="subTitle" idx="1"/>
          </p:nvPr>
        </p:nvSpPr>
        <p:spPr>
          <a:xfrm>
            <a:off x="304800" y="1600200"/>
            <a:ext cx="5181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Qumran—pottery find</a:t>
            </a:r>
            <a:endParaRPr/>
          </a:p>
        </p:txBody>
      </p:sp>
      <p:pic>
        <p:nvPicPr>
          <p:cNvPr id="410" name="Google Shape;410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3352800"/>
            <a:ext cx="4495800" cy="269716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11" name="Google Shape;411;p2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62600" y="2209800"/>
            <a:ext cx="3270250" cy="31337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21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417" name="Google Shape;417;p21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418" name="Google Shape;418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19" name="Google Shape;419;p21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423" name="Google Shape;423;p2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24" name="Google Shape;424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5" name="Google Shape;425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26" name="Google Shape;426;p2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27" name="Google Shape;427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28" name="Google Shape;428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29" name="Google Shape;429;p2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30" name="Google Shape;430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1" name="Google Shape;431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32" name="Google Shape;432;p2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33" name="Google Shape;433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34" name="Google Shape;434;p2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35" name="Google Shape;435;p21"/>
          <p:cNvSpPr txBox="1">
            <a:spLocks noGrp="1"/>
          </p:cNvSpPr>
          <p:nvPr>
            <p:ph type="subTitle" idx="1"/>
          </p:nvPr>
        </p:nvSpPr>
        <p:spPr>
          <a:xfrm>
            <a:off x="5410200" y="2209800"/>
            <a:ext cx="3505200" cy="129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Qumran—earthquake</a:t>
            </a:r>
            <a:endParaRPr/>
          </a:p>
        </p:txBody>
      </p:sp>
      <p:pic>
        <p:nvPicPr>
          <p:cNvPr id="436" name="Google Shape;436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200" y="1295400"/>
            <a:ext cx="3551237" cy="5253037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437" name="Google Shape;437;p21"/>
          <p:cNvSpPr txBox="1"/>
          <p:nvPr/>
        </p:nvSpPr>
        <p:spPr>
          <a:xfrm>
            <a:off x="5791200" y="3429000"/>
            <a:ext cx="1752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(31 </a:t>
            </a: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BC</a:t>
            </a: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2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3" name="Google Shape;443;p22"/>
          <p:cNvSpPr txBox="1"/>
          <p:nvPr/>
        </p:nvSpPr>
        <p:spPr>
          <a:xfrm>
            <a:off x="381000" y="304800"/>
            <a:ext cx="55626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Archeology</a:t>
            </a:r>
            <a:endParaRPr/>
          </a:p>
        </p:txBody>
      </p:sp>
      <p:grpSp>
        <p:nvGrpSpPr>
          <p:cNvPr id="444" name="Google Shape;444;p2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45" name="Google Shape;445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6" name="Google Shape;446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47" name="Google Shape;447;p2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48" name="Google Shape;448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49" name="Google Shape;449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50" name="Google Shape;450;p2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51" name="Google Shape;451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2" name="Google Shape;452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53" name="Google Shape;453;p2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54" name="Google Shape;454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5" name="Google Shape;455;p2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56" name="Google Shape;456;p22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7" name="Google Shape;457;p22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8" name="Google Shape;458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600" y="838200"/>
            <a:ext cx="3892550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3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4" name="Google Shape;464;p23"/>
          <p:cNvSpPr txBox="1"/>
          <p:nvPr/>
        </p:nvSpPr>
        <p:spPr>
          <a:xfrm>
            <a:off x="381000" y="304800"/>
            <a:ext cx="55626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Archeology</a:t>
            </a:r>
            <a:endParaRPr/>
          </a:p>
        </p:txBody>
      </p:sp>
      <p:grpSp>
        <p:nvGrpSpPr>
          <p:cNvPr id="465" name="Google Shape;465;p2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66" name="Google Shape;466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68" name="Google Shape;468;p2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69" name="Google Shape;469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71" name="Google Shape;471;p2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72" name="Google Shape;472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74" name="Google Shape;474;p2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75" name="Google Shape;475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477" name="Google Shape;477;p23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78" name="Google Shape;478;p23"/>
          <p:cNvPicPr preferRelativeResize="0"/>
          <p:nvPr/>
        </p:nvPicPr>
        <p:blipFill rotWithShape="1">
          <a:blip r:embed="rId3">
            <a:alphaModFix/>
          </a:blip>
          <a:srcRect l="19999" t="27366" r="19999" b="12427"/>
          <a:stretch/>
        </p:blipFill>
        <p:spPr>
          <a:xfrm>
            <a:off x="609600" y="1524000"/>
            <a:ext cx="3048000" cy="203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53000" y="95250"/>
            <a:ext cx="2590800" cy="24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62400" y="3505200"/>
            <a:ext cx="2895600" cy="20193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23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2" name="Google Shape;482;p23"/>
          <p:cNvSpPr txBox="1"/>
          <p:nvPr/>
        </p:nvSpPr>
        <p:spPr>
          <a:xfrm>
            <a:off x="914400" y="3657600"/>
            <a:ext cx="2362200" cy="100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Persian period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500-400 BC</a:t>
            </a:r>
            <a:endParaRPr/>
          </a:p>
        </p:txBody>
      </p:sp>
      <p:sp>
        <p:nvSpPr>
          <p:cNvPr id="483" name="Google Shape;483;p23"/>
          <p:cNvSpPr txBox="1"/>
          <p:nvPr/>
        </p:nvSpPr>
        <p:spPr>
          <a:xfrm>
            <a:off x="6248400" y="2514600"/>
            <a:ext cx="2362200" cy="100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Greek period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300-150 BC</a:t>
            </a:r>
            <a:endParaRPr/>
          </a:p>
        </p:txBody>
      </p:sp>
      <p:sp>
        <p:nvSpPr>
          <p:cNvPr id="484" name="Google Shape;484;p23"/>
          <p:cNvSpPr txBox="1"/>
          <p:nvPr/>
        </p:nvSpPr>
        <p:spPr>
          <a:xfrm>
            <a:off x="4038600" y="5715000"/>
            <a:ext cx="2971800" cy="1004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Roman period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150 BC-150AD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47" name="Google Shape;47;p6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48" name="Google Shape;48;p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" name="Google Shape;49;p6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50" name="Google Shape;50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6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" name="Google Shape;52;p6"/>
          <p:cNvSpPr txBox="1"/>
          <p:nvPr/>
        </p:nvSpPr>
        <p:spPr>
          <a:xfrm>
            <a:off x="381000" y="304800"/>
            <a:ext cx="5562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sp>
        <p:nvSpPr>
          <p:cNvPr id="53" name="Google Shape;53;p6"/>
          <p:cNvSpPr txBox="1"/>
          <p:nvPr/>
        </p:nvSpPr>
        <p:spPr>
          <a:xfrm>
            <a:off x="381000" y="1143000"/>
            <a:ext cx="49530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Winter 1946/Spring1947 </a:t>
            </a:r>
            <a:endParaRPr/>
          </a:p>
        </p:txBody>
      </p:sp>
      <p:grpSp>
        <p:nvGrpSpPr>
          <p:cNvPr id="54" name="Google Shape;54;p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5" name="Google Shape;55;p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6" name="Google Shape;56;p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7" name="Google Shape;57;p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8" name="Google Shape;58;p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" name="Google Shape;59;p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0" name="Google Shape;60;p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1" name="Google Shape;61;p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" name="Google Shape;62;p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63" name="Google Shape;63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5312" y="2438400"/>
            <a:ext cx="2366962" cy="3438525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6"/>
          <p:cNvSpPr txBox="1"/>
          <p:nvPr/>
        </p:nvSpPr>
        <p:spPr>
          <a:xfrm>
            <a:off x="4343400" y="2057400"/>
            <a:ext cx="41910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Wall Street Journal </a:t>
            </a:r>
            <a:endParaRPr/>
          </a:p>
        </p:txBody>
      </p:sp>
      <p:pic>
        <p:nvPicPr>
          <p:cNvPr id="65" name="Google Shape;65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67200" y="2819400"/>
            <a:ext cx="4038600" cy="3825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24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0" name="Google Shape;490;p24"/>
          <p:cNvSpPr txBox="1"/>
          <p:nvPr/>
        </p:nvSpPr>
        <p:spPr>
          <a:xfrm>
            <a:off x="381000" y="304800"/>
            <a:ext cx="5562600" cy="2443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Archeology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mes New Roman"/>
              <a:buNone/>
            </a:pPr>
            <a:endParaRPr sz="28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Coins</a:t>
            </a:r>
            <a:endParaRPr/>
          </a:p>
        </p:txBody>
      </p:sp>
      <p:grpSp>
        <p:nvGrpSpPr>
          <p:cNvPr id="491" name="Google Shape;491;p2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92" name="Google Shape;492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94" name="Google Shape;494;p2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95" name="Google Shape;495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497" name="Google Shape;497;p2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498" name="Google Shape;498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00" name="Google Shape;500;p2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01" name="Google Shape;501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03" name="Google Shape;503;p24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4" name="Google Shape;504;p24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5" name="Google Shape;505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71800" y="1219200"/>
            <a:ext cx="4762500" cy="474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5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511" name="Google Shape;511;p25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512" name="Google Shape;512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3" name="Google Shape;513;p25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514" name="Google Shape;514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3400" y="0"/>
            <a:ext cx="82296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p25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6" name="Google Shape;516;p25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517" name="Google Shape;517;p2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18" name="Google Shape;518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19" name="Google Shape;519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0" name="Google Shape;520;p2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21" name="Google Shape;521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2" name="Google Shape;522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3" name="Google Shape;523;p2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24" name="Google Shape;524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5" name="Google Shape;525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26" name="Google Shape;526;p2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27" name="Google Shape;527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28" name="Google Shape;528;p2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29" name="Google Shape;529;p25"/>
          <p:cNvSpPr txBox="1">
            <a:spLocks noGrp="1"/>
          </p:cNvSpPr>
          <p:nvPr>
            <p:ph type="subTitle" idx="1"/>
          </p:nvPr>
        </p:nvSpPr>
        <p:spPr>
          <a:xfrm>
            <a:off x="304800" y="1447800"/>
            <a:ext cx="2286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</a:t>
            </a:r>
            <a:endParaRPr/>
          </a:p>
        </p:txBody>
      </p:sp>
      <p:sp>
        <p:nvSpPr>
          <p:cNvPr id="530" name="Google Shape;530;p25"/>
          <p:cNvSpPr txBox="1"/>
          <p:nvPr/>
        </p:nvSpPr>
        <p:spPr>
          <a:xfrm>
            <a:off x="2286000" y="1447800"/>
            <a:ext cx="5486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--Survey of Scrolls Found</a:t>
            </a: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/>
          </a:p>
        </p:txBody>
      </p:sp>
      <p:sp>
        <p:nvSpPr>
          <p:cNvPr id="531" name="Google Shape;531;p25"/>
          <p:cNvSpPr txBox="1"/>
          <p:nvPr/>
        </p:nvSpPr>
        <p:spPr>
          <a:xfrm>
            <a:off x="1981200" y="2438400"/>
            <a:ext cx="19050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Biblical</a:t>
            </a:r>
            <a:endParaRPr/>
          </a:p>
        </p:txBody>
      </p:sp>
      <p:sp>
        <p:nvSpPr>
          <p:cNvPr id="532" name="Google Shape;532;p25"/>
          <p:cNvSpPr txBox="1"/>
          <p:nvPr/>
        </p:nvSpPr>
        <p:spPr>
          <a:xfrm>
            <a:off x="1981200" y="3200400"/>
            <a:ext cx="3200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Non-canonical</a:t>
            </a:r>
            <a:endParaRPr/>
          </a:p>
        </p:txBody>
      </p:sp>
      <p:sp>
        <p:nvSpPr>
          <p:cNvPr id="533" name="Google Shape;533;p25"/>
          <p:cNvSpPr txBox="1"/>
          <p:nvPr/>
        </p:nvSpPr>
        <p:spPr>
          <a:xfrm>
            <a:off x="2057400" y="4038600"/>
            <a:ext cx="28194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Pseudepigrapha</a:t>
            </a:r>
            <a:endParaRPr/>
          </a:p>
        </p:txBody>
      </p:sp>
      <p:sp>
        <p:nvSpPr>
          <p:cNvPr id="534" name="Google Shape;534;p25"/>
          <p:cNvSpPr txBox="1"/>
          <p:nvPr/>
        </p:nvSpPr>
        <p:spPr>
          <a:xfrm>
            <a:off x="2057400" y="4876800"/>
            <a:ext cx="35052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Community texts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26"/>
          <p:cNvSpPr/>
          <p:nvPr/>
        </p:nvSpPr>
        <p:spPr>
          <a:xfrm>
            <a:off x="3886200" y="5867400"/>
            <a:ext cx="152400" cy="2286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0" name="Google Shape;540;p26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541" name="Google Shape;541;p26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542" name="Google Shape;542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3" name="Google Shape;543;p26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544" name="Google Shape;54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26987"/>
            <a:ext cx="8534400" cy="6678612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26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546" name="Google Shape;546;p2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47" name="Google Shape;547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48" name="Google Shape;548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49" name="Google Shape;549;p2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50" name="Google Shape;550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1" name="Google Shape;551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52" name="Google Shape;552;p2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53" name="Google Shape;553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4" name="Google Shape;554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55" name="Google Shape;555;p2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56" name="Google Shape;556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57" name="Google Shape;557;p2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558" name="Google Shape;558;p26"/>
          <p:cNvPicPr preferRelativeResize="0"/>
          <p:nvPr/>
        </p:nvPicPr>
        <p:blipFill rotWithShape="1">
          <a:blip r:embed="rId4">
            <a:alphaModFix/>
          </a:blip>
          <a:srcRect t="7391" b="4462"/>
          <a:stretch/>
        </p:blipFill>
        <p:spPr>
          <a:xfrm>
            <a:off x="1371600" y="0"/>
            <a:ext cx="671988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26"/>
          <p:cNvSpPr txBox="1"/>
          <p:nvPr/>
        </p:nvSpPr>
        <p:spPr>
          <a:xfrm>
            <a:off x="914400" y="5715000"/>
            <a:ext cx="609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0" name="Google Shape;560;p26"/>
          <p:cNvSpPr txBox="1"/>
          <p:nvPr/>
        </p:nvSpPr>
        <p:spPr>
          <a:xfrm>
            <a:off x="1371600" y="5791200"/>
            <a:ext cx="228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endParaRPr/>
          </a:p>
        </p:txBody>
      </p:sp>
      <p:sp>
        <p:nvSpPr>
          <p:cNvPr id="561" name="Google Shape;561;p26"/>
          <p:cNvSpPr/>
          <p:nvPr/>
        </p:nvSpPr>
        <p:spPr>
          <a:xfrm>
            <a:off x="3810000" y="5867400"/>
            <a:ext cx="228600" cy="228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Google Shape;562;p26"/>
          <p:cNvSpPr txBox="1"/>
          <p:nvPr/>
        </p:nvSpPr>
        <p:spPr>
          <a:xfrm>
            <a:off x="3733800" y="5715000"/>
            <a:ext cx="457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Times New Roman"/>
              <a:buNone/>
            </a:pPr>
            <a:r>
              <a:rPr lang="en-US" sz="2400" b="0" i="0" u="none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/>
          </a:p>
        </p:txBody>
      </p:sp>
      <p:sp>
        <p:nvSpPr>
          <p:cNvPr id="563" name="Google Shape;563;p26"/>
          <p:cNvSpPr txBox="1"/>
          <p:nvPr/>
        </p:nvSpPr>
        <p:spPr>
          <a:xfrm>
            <a:off x="152400" y="5791200"/>
            <a:ext cx="1295400" cy="33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None/>
            </a:pPr>
            <a:r>
              <a:rPr lang="en-US" sz="16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Recent find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27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9" name="Google Shape;569;p27"/>
          <p:cNvSpPr txBox="1"/>
          <p:nvPr/>
        </p:nvSpPr>
        <p:spPr>
          <a:xfrm>
            <a:off x="304800" y="152400"/>
            <a:ext cx="54864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Carbon 14</a:t>
            </a:r>
            <a:endParaRPr/>
          </a:p>
        </p:txBody>
      </p:sp>
      <p:grpSp>
        <p:nvGrpSpPr>
          <p:cNvPr id="570" name="Google Shape;570;p2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71" name="Google Shape;571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2" name="Google Shape;572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73" name="Google Shape;573;p2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74" name="Google Shape;574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5" name="Google Shape;575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76" name="Google Shape;576;p2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77" name="Google Shape;577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78" name="Google Shape;578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79" name="Google Shape;579;p2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80" name="Google Shape;580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81" name="Google Shape;581;p2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582" name="Google Shape;582;p27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3" name="Google Shape;583;p27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4" name="Google Shape;58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709737"/>
            <a:ext cx="4114800" cy="320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1000" y="1752600"/>
            <a:ext cx="4762500" cy="314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8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1" name="Google Shape;591;p28"/>
          <p:cNvSpPr txBox="1"/>
          <p:nvPr/>
        </p:nvSpPr>
        <p:spPr>
          <a:xfrm>
            <a:off x="381000" y="304800"/>
            <a:ext cx="55626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Paleography</a:t>
            </a:r>
            <a:endParaRPr/>
          </a:p>
        </p:txBody>
      </p:sp>
      <p:grpSp>
        <p:nvGrpSpPr>
          <p:cNvPr id="592" name="Google Shape;592;p2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93" name="Google Shape;593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4" name="Google Shape;594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95" name="Google Shape;595;p2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96" name="Google Shape;596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597" name="Google Shape;597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598" name="Google Shape;598;p2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599" name="Google Shape;599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0" name="Google Shape;600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01" name="Google Shape;601;p2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02" name="Google Shape;602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03" name="Google Shape;603;p2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04" name="Google Shape;604;p28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5" name="Google Shape;605;p28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6" name="Google Shape;606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600200"/>
            <a:ext cx="5619750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81200" y="3636962"/>
            <a:ext cx="4343400" cy="281146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8" name="Google Shape;608;p28"/>
          <p:cNvCxnSpPr/>
          <p:nvPr/>
        </p:nvCxnSpPr>
        <p:spPr>
          <a:xfrm>
            <a:off x="0" y="3352800"/>
            <a:ext cx="9144000" cy="0"/>
          </a:xfrm>
          <a:prstGeom prst="straightConnector1">
            <a:avLst/>
          </a:prstGeom>
          <a:noFill/>
          <a:ln w="25400" cap="flat" cmpd="sng">
            <a:solidFill>
              <a:srgbClr val="993300"/>
            </a:solidFill>
            <a:prstDash val="solid"/>
            <a:miter lim="800000"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9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614" name="Google Shape;614;p2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15" name="Google Shape;615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6" name="Google Shape;616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17" name="Google Shape;617;p2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18" name="Google Shape;618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19" name="Google Shape;619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20" name="Google Shape;620;p2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21" name="Google Shape;621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2" name="Google Shape;622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23" name="Google Shape;623;p2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24" name="Google Shape;624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25" name="Google Shape;625;p2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626" name="Google Shape;626;p29"/>
          <p:cNvPicPr preferRelativeResize="0"/>
          <p:nvPr/>
        </p:nvPicPr>
        <p:blipFill rotWithShape="1">
          <a:blip r:embed="rId3">
            <a:alphaModFix/>
          </a:blip>
          <a:srcRect l="10516" t="20706" r="10600" b="14980"/>
          <a:stretch/>
        </p:blipFill>
        <p:spPr>
          <a:xfrm>
            <a:off x="228600" y="304800"/>
            <a:ext cx="2895600" cy="1179512"/>
          </a:xfrm>
          <a:prstGeom prst="rect">
            <a:avLst/>
          </a:prstGeom>
          <a:noFill/>
          <a:ln>
            <a:noFill/>
          </a:ln>
        </p:spPr>
      </p:pic>
      <p:sp>
        <p:nvSpPr>
          <p:cNvPr id="627" name="Google Shape;627;p29"/>
          <p:cNvSpPr/>
          <p:nvPr/>
        </p:nvSpPr>
        <p:spPr>
          <a:xfrm>
            <a:off x="457200" y="685800"/>
            <a:ext cx="3095625" cy="17526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l"/>
            <a:r>
              <a:rPr b="0" i="0">
                <a:ln w="9525" cap="flat" cmpd="sng">
                  <a:solidFill>
                    <a:srgbClr val="000000"/>
                  </a:solidFill>
                  <a:prstDash val="solid"/>
                  <a:miter lim="800000"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 Black"/>
              </a:rPr>
              <a:t>Psalms</a:t>
            </a:r>
          </a:p>
        </p:txBody>
      </p:sp>
      <p:sp>
        <p:nvSpPr>
          <p:cNvPr id="628" name="Google Shape;628;p29"/>
          <p:cNvSpPr txBox="1"/>
          <p:nvPr/>
        </p:nvSpPr>
        <p:spPr>
          <a:xfrm>
            <a:off x="1295400" y="4953000"/>
            <a:ext cx="4495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29" name="Google Shape;629;p29"/>
          <p:cNvCxnSpPr/>
          <p:nvPr/>
        </p:nvCxnSpPr>
        <p:spPr>
          <a:xfrm>
            <a:off x="6858000" y="2057400"/>
            <a:ext cx="762000" cy="16764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0" name="Google Shape;630;p29"/>
          <p:cNvCxnSpPr/>
          <p:nvPr/>
        </p:nvCxnSpPr>
        <p:spPr>
          <a:xfrm rot="10800000" flipH="1">
            <a:off x="7620000" y="3352800"/>
            <a:ext cx="304800" cy="381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1" name="Google Shape;631;p29"/>
          <p:cNvCxnSpPr/>
          <p:nvPr/>
        </p:nvCxnSpPr>
        <p:spPr>
          <a:xfrm flipH="1">
            <a:off x="6553200" y="2057400"/>
            <a:ext cx="304800" cy="3048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2" name="Google Shape;632;p29"/>
          <p:cNvCxnSpPr/>
          <p:nvPr/>
        </p:nvCxnSpPr>
        <p:spPr>
          <a:xfrm flipH="1">
            <a:off x="6858000" y="2743200"/>
            <a:ext cx="304800" cy="228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3" name="Google Shape;633;p29"/>
          <p:cNvCxnSpPr/>
          <p:nvPr/>
        </p:nvCxnSpPr>
        <p:spPr>
          <a:xfrm rot="10800000" flipH="1">
            <a:off x="4572000" y="2209800"/>
            <a:ext cx="762000" cy="381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4" name="Google Shape;634;p29"/>
          <p:cNvCxnSpPr/>
          <p:nvPr/>
        </p:nvCxnSpPr>
        <p:spPr>
          <a:xfrm>
            <a:off x="5334000" y="2209800"/>
            <a:ext cx="1066800" cy="137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5" name="Google Shape;635;p29"/>
          <p:cNvCxnSpPr/>
          <p:nvPr/>
        </p:nvCxnSpPr>
        <p:spPr>
          <a:xfrm flipH="1">
            <a:off x="4876800" y="2743200"/>
            <a:ext cx="838200" cy="457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6" name="Google Shape;636;p29"/>
          <p:cNvCxnSpPr/>
          <p:nvPr/>
        </p:nvCxnSpPr>
        <p:spPr>
          <a:xfrm flipH="1">
            <a:off x="5715000" y="3581400"/>
            <a:ext cx="685800" cy="381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7" name="Google Shape;637;p29"/>
          <p:cNvCxnSpPr/>
          <p:nvPr/>
        </p:nvCxnSpPr>
        <p:spPr>
          <a:xfrm rot="10800000" flipH="1">
            <a:off x="1295400" y="2438400"/>
            <a:ext cx="762000" cy="381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8" name="Google Shape;638;p29"/>
          <p:cNvCxnSpPr/>
          <p:nvPr/>
        </p:nvCxnSpPr>
        <p:spPr>
          <a:xfrm>
            <a:off x="2057400" y="2438400"/>
            <a:ext cx="1066800" cy="137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39" name="Google Shape;639;p29"/>
          <p:cNvCxnSpPr/>
          <p:nvPr/>
        </p:nvCxnSpPr>
        <p:spPr>
          <a:xfrm flipH="1">
            <a:off x="1676400" y="2971800"/>
            <a:ext cx="838200" cy="457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40" name="Google Shape;640;p29"/>
          <p:cNvCxnSpPr/>
          <p:nvPr/>
        </p:nvCxnSpPr>
        <p:spPr>
          <a:xfrm flipH="1">
            <a:off x="2438400" y="3810000"/>
            <a:ext cx="685800" cy="3810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41" name="Google Shape;641;p29"/>
          <p:cNvCxnSpPr/>
          <p:nvPr/>
        </p:nvCxnSpPr>
        <p:spPr>
          <a:xfrm>
            <a:off x="3276600" y="2438400"/>
            <a:ext cx="1371600" cy="1371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42" name="Google Shape;642;p29"/>
          <p:cNvCxnSpPr/>
          <p:nvPr/>
        </p:nvCxnSpPr>
        <p:spPr>
          <a:xfrm flipH="1">
            <a:off x="3352800" y="2667000"/>
            <a:ext cx="152400" cy="609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43" name="Google Shape;643;p29"/>
          <p:cNvCxnSpPr/>
          <p:nvPr/>
        </p:nvCxnSpPr>
        <p:spPr>
          <a:xfrm flipH="1">
            <a:off x="3048000" y="2438400"/>
            <a:ext cx="228600" cy="762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cxnSp>
        <p:nvCxnSpPr>
          <p:cNvPr id="644" name="Google Shape;644;p29"/>
          <p:cNvCxnSpPr/>
          <p:nvPr/>
        </p:nvCxnSpPr>
        <p:spPr>
          <a:xfrm flipH="1">
            <a:off x="2971800" y="2514600"/>
            <a:ext cx="76200" cy="228600"/>
          </a:xfrm>
          <a:prstGeom prst="straightConnector1">
            <a:avLst/>
          </a:prstGeom>
          <a:noFill/>
          <a:ln w="28575" cap="flat" cmpd="sng">
            <a:solidFill>
              <a:schemeClr val="dk1"/>
            </a:solidFill>
            <a:prstDash val="solid"/>
            <a:miter lim="800000"/>
            <a:headEnd type="none" w="med" len="med"/>
            <a:tailEnd type="none" w="med" len="med"/>
          </a:ln>
        </p:spPr>
      </p:cxnSp>
      <p:pic>
        <p:nvPicPr>
          <p:cNvPr id="645" name="Google Shape;645;p29"/>
          <p:cNvPicPr preferRelativeResize="0"/>
          <p:nvPr/>
        </p:nvPicPr>
        <p:blipFill rotWithShape="1">
          <a:blip r:embed="rId4">
            <a:alphaModFix/>
          </a:blip>
          <a:srcRect l="7499" t="26107" r="7499" b="25406"/>
          <a:stretch/>
        </p:blipFill>
        <p:spPr>
          <a:xfrm>
            <a:off x="2514600" y="4419600"/>
            <a:ext cx="5181600" cy="198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30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1" name="Google Shape;651;p30"/>
          <p:cNvSpPr txBox="1"/>
          <p:nvPr/>
        </p:nvSpPr>
        <p:spPr>
          <a:xfrm>
            <a:off x="381000" y="304800"/>
            <a:ext cx="55626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Paleography—Middle English</a:t>
            </a:r>
            <a:endParaRPr/>
          </a:p>
        </p:txBody>
      </p:sp>
      <p:grpSp>
        <p:nvGrpSpPr>
          <p:cNvPr id="652" name="Google Shape;652;p3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53" name="Google Shape;653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4" name="Google Shape;654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55" name="Google Shape;655;p3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56" name="Google Shape;656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57" name="Google Shape;657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58" name="Google Shape;658;p3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59" name="Google Shape;659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0" name="Google Shape;660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61" name="Google Shape;661;p3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62" name="Google Shape;662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63" name="Google Shape;663;p3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64" name="Google Shape;664;p30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5" name="Google Shape;665;p30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6" name="Google Shape;666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1524000"/>
            <a:ext cx="7010400" cy="5113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31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2" name="Google Shape;672;p31"/>
          <p:cNvSpPr txBox="1"/>
          <p:nvPr/>
        </p:nvSpPr>
        <p:spPr>
          <a:xfrm>
            <a:off x="381000" y="304800"/>
            <a:ext cx="4267200" cy="1801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Paleography—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1611English</a:t>
            </a:r>
            <a:endParaRPr/>
          </a:p>
        </p:txBody>
      </p:sp>
      <p:grpSp>
        <p:nvGrpSpPr>
          <p:cNvPr id="673" name="Google Shape;673;p3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74" name="Google Shape;674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5" name="Google Shape;675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76" name="Google Shape;676;p3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77" name="Google Shape;677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78" name="Google Shape;678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79" name="Google Shape;679;p3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80" name="Google Shape;680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1" name="Google Shape;681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82" name="Google Shape;682;p3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83" name="Google Shape;683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84" name="Google Shape;684;p3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685" name="Google Shape;685;p31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6" name="Google Shape;686;p31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87" name="Google Shape;687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8200" y="152400"/>
            <a:ext cx="4303712" cy="655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32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3" name="Google Shape;693;p32"/>
          <p:cNvSpPr txBox="1"/>
          <p:nvPr/>
        </p:nvSpPr>
        <p:spPr>
          <a:xfrm>
            <a:off x="304800" y="152400"/>
            <a:ext cx="5486400" cy="1160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Dating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Paleography— 1776 English</a:t>
            </a:r>
            <a:endParaRPr/>
          </a:p>
        </p:txBody>
      </p:sp>
      <p:grpSp>
        <p:nvGrpSpPr>
          <p:cNvPr id="694" name="Google Shape;694;p3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95" name="Google Shape;695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697" name="Google Shape;697;p3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698" name="Google Shape;698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699" name="Google Shape;699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00" name="Google Shape;700;p3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701" name="Google Shape;701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03" name="Google Shape;703;p3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704" name="Google Shape;704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06" name="Google Shape;706;p32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7" name="Google Shape;707;p32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08" name="Google Shape;708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71600" y="1524000"/>
            <a:ext cx="6858000" cy="4906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33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714" name="Google Shape;714;p33"/>
          <p:cNvGrpSpPr/>
          <p:nvPr/>
        </p:nvGrpSpPr>
        <p:grpSpPr>
          <a:xfrm>
            <a:off x="520700" y="1531937"/>
            <a:ext cx="8104200" cy="3689400"/>
            <a:chOff x="0" y="6858000"/>
            <a:chExt cx="8104200" cy="3689400"/>
          </a:xfrm>
        </p:grpSpPr>
        <p:sp>
          <p:nvSpPr>
            <p:cNvPr id="715" name="Google Shape;715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16" name="Google Shape;716;p33"/>
            <p:cNvSpPr txBox="1"/>
            <p:nvPr/>
          </p:nvSpPr>
          <p:spPr>
            <a:xfrm>
              <a:off x="0" y="6858000"/>
              <a:ext cx="8104200" cy="36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717" name="Google Shape;717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18" name="Google Shape;718;p33"/>
          <p:cNvSpPr txBox="1"/>
          <p:nvPr/>
        </p:nvSpPr>
        <p:spPr>
          <a:xfrm>
            <a:off x="457200" y="381000"/>
            <a:ext cx="3276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9" name="Google Shape;719;p33"/>
          <p:cNvSpPr txBox="1"/>
          <p:nvPr/>
        </p:nvSpPr>
        <p:spPr>
          <a:xfrm>
            <a:off x="381000" y="304800"/>
            <a:ext cx="55626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720" name="Google Shape;720;p33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21" name="Google Shape;721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2" name="Google Shape;722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23" name="Google Shape;723;p33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24" name="Google Shape;724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5" name="Google Shape;725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26" name="Google Shape;726;p33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27" name="Google Shape;727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28" name="Google Shape;728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29" name="Google Shape;729;p33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30" name="Google Shape;730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31" name="Google Shape;731;p33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32" name="Google Shape;732;p33"/>
          <p:cNvSpPr txBox="1"/>
          <p:nvPr/>
        </p:nvSpPr>
        <p:spPr>
          <a:xfrm>
            <a:off x="304800" y="1163850"/>
            <a:ext cx="8496300" cy="528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Orthography--differences in spelling and pronunciation.  Dismissed as nonsignificant.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e.g.	English--”savior”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	Brittish--”saviour”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7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sp>
        <p:nvSpPr>
          <p:cNvPr id="71" name="Google Shape;71;p7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139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2" name="Google Shape;72;p7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73" name="Google Shape;73;p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" name="Google Shape;74;p7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75" name="Google Shape;75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7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77" name="Google Shape;77;p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78" name="Google Shape;78;p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" name="Google Shape;79;p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0" name="Google Shape;80;p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1" name="Google Shape;81;p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" name="Google Shape;82;p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3" name="Google Shape;83;p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4" name="Google Shape;84;p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" name="Google Shape;85;p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6" name="Google Shape;86;p7"/>
          <p:cNvSpPr txBox="1"/>
          <p:nvPr/>
        </p:nvSpPr>
        <p:spPr>
          <a:xfrm>
            <a:off x="533400" y="457200"/>
            <a:ext cx="7848600" cy="5764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First Seven scrolls</a:t>
            </a: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Char char="•"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Book of Isaiah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Char char="•"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Community Rule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Char char="•"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Habakkuk Commentary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Char char="•"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Thanksgiving Hymns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Char char="•"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Partial copy of Isaiah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Char char="•"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War Scroll</a:t>
            </a:r>
            <a:endParaRPr/>
          </a:p>
          <a:p>
            <a:pPr marL="0" marR="0" lvl="0" indent="-2032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Char char="•"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Genesis Apocryphon</a:t>
            </a:r>
            <a:endParaRPr/>
          </a:p>
        </p:txBody>
      </p:sp>
      <p:pic>
        <p:nvPicPr>
          <p:cNvPr id="87" name="Google Shape;8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0200" y="457200"/>
            <a:ext cx="3429000" cy="2500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34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738" name="Google Shape;738;p34"/>
          <p:cNvGrpSpPr/>
          <p:nvPr/>
        </p:nvGrpSpPr>
        <p:grpSpPr>
          <a:xfrm>
            <a:off x="520700" y="1531937"/>
            <a:ext cx="8104200" cy="3689400"/>
            <a:chOff x="0" y="6858000"/>
            <a:chExt cx="8104200" cy="3689400"/>
          </a:xfrm>
        </p:grpSpPr>
        <p:sp>
          <p:nvSpPr>
            <p:cNvPr id="739" name="Google Shape;739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0" name="Google Shape;740;p34"/>
            <p:cNvSpPr txBox="1"/>
            <p:nvPr/>
          </p:nvSpPr>
          <p:spPr>
            <a:xfrm>
              <a:off x="0" y="6858000"/>
              <a:ext cx="8104200" cy="36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741" name="Google Shape;74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34"/>
          <p:cNvSpPr txBox="1"/>
          <p:nvPr/>
        </p:nvSpPr>
        <p:spPr>
          <a:xfrm>
            <a:off x="457200" y="381000"/>
            <a:ext cx="3276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3" name="Google Shape;743;p34"/>
          <p:cNvSpPr txBox="1"/>
          <p:nvPr/>
        </p:nvSpPr>
        <p:spPr>
          <a:xfrm>
            <a:off x="381000" y="304800"/>
            <a:ext cx="55626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744" name="Google Shape;744;p34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45" name="Google Shape;745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47" name="Google Shape;747;p34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48" name="Google Shape;748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50" name="Google Shape;750;p34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51" name="Google Shape;751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53" name="Google Shape;753;p34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54" name="Google Shape;754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56" name="Google Shape;756;p34"/>
          <p:cNvSpPr txBox="1"/>
          <p:nvPr/>
        </p:nvSpPr>
        <p:spPr>
          <a:xfrm>
            <a:off x="304800" y="1752600"/>
            <a:ext cx="4343400" cy="37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/>
          </a:p>
        </p:txBody>
      </p:sp>
      <p:sp>
        <p:nvSpPr>
          <p:cNvPr id="757" name="Google Shape;757;p34"/>
          <p:cNvSpPr txBox="1"/>
          <p:nvPr/>
        </p:nvSpPr>
        <p:spPr>
          <a:xfrm>
            <a:off x="457200" y="947100"/>
            <a:ext cx="8024400" cy="53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Isaiah 40:6  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  “And </a:t>
            </a:r>
            <a:r>
              <a:rPr lang="en-US" sz="4800" b="1" u="sng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he </a:t>
            </a: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said, What shall I cry?”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  “And </a:t>
            </a:r>
            <a:r>
              <a:rPr lang="en-US" sz="4800" b="1" u="sng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 </a:t>
            </a: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said, What shall I cry?”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Is.6:3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  Holy, holy, holy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  Holy holy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p35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763" name="Google Shape;763;p35"/>
          <p:cNvGrpSpPr/>
          <p:nvPr/>
        </p:nvGrpSpPr>
        <p:grpSpPr>
          <a:xfrm>
            <a:off x="520700" y="1531937"/>
            <a:ext cx="8104200" cy="3689400"/>
            <a:chOff x="0" y="6858000"/>
            <a:chExt cx="8104200" cy="3689400"/>
          </a:xfrm>
        </p:grpSpPr>
        <p:sp>
          <p:nvSpPr>
            <p:cNvPr id="764" name="Google Shape;764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65" name="Google Shape;765;p35"/>
            <p:cNvSpPr txBox="1"/>
            <p:nvPr/>
          </p:nvSpPr>
          <p:spPr>
            <a:xfrm>
              <a:off x="0" y="6858000"/>
              <a:ext cx="8104200" cy="36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766" name="Google Shape;766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67" name="Google Shape;767;p35"/>
          <p:cNvSpPr txBox="1"/>
          <p:nvPr/>
        </p:nvSpPr>
        <p:spPr>
          <a:xfrm>
            <a:off x="457200" y="381000"/>
            <a:ext cx="3276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68" name="Google Shape;768;p35"/>
          <p:cNvSpPr txBox="1"/>
          <p:nvPr/>
        </p:nvSpPr>
        <p:spPr>
          <a:xfrm>
            <a:off x="381000" y="304800"/>
            <a:ext cx="55626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769" name="Google Shape;769;p35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70" name="Google Shape;770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71" name="Google Shape;771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72" name="Google Shape;772;p35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73" name="Google Shape;773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74" name="Google Shape;774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75" name="Google Shape;775;p35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76" name="Google Shape;776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77" name="Google Shape;777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78" name="Google Shape;778;p35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79" name="Google Shape;779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80" name="Google Shape;780;p35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781" name="Google Shape;781;p35"/>
          <p:cNvSpPr txBox="1"/>
          <p:nvPr/>
        </p:nvSpPr>
        <p:spPr>
          <a:xfrm>
            <a:off x="381000" y="3429000"/>
            <a:ext cx="7707300" cy="22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 Let the waters be gathered into one gathering </a:t>
            </a:r>
            <a:r>
              <a:rPr lang="en-US" sz="4800">
                <a:solidFill>
                  <a:schemeClr val="dk1"/>
                </a:solidFill>
              </a:rPr>
              <a:t>מקוה</a:t>
            </a:r>
            <a:endParaRPr/>
          </a:p>
        </p:txBody>
      </p:sp>
      <p:sp>
        <p:nvSpPr>
          <p:cNvPr id="782" name="Google Shape;782;p35"/>
          <p:cNvSpPr txBox="1"/>
          <p:nvPr/>
        </p:nvSpPr>
        <p:spPr>
          <a:xfrm>
            <a:off x="457200" y="947100"/>
            <a:ext cx="8024400" cy="25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Genesis 1:9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  Let the waters be gathered into one place  </a:t>
            </a:r>
            <a:r>
              <a:rPr lang="en-US" sz="4800">
                <a:solidFill>
                  <a:schemeClr val="dk1"/>
                </a:solidFill>
              </a:rPr>
              <a:t>מקום</a:t>
            </a:r>
            <a:endParaRPr sz="4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6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788" name="Google Shape;788;p36"/>
          <p:cNvGrpSpPr/>
          <p:nvPr/>
        </p:nvGrpSpPr>
        <p:grpSpPr>
          <a:xfrm>
            <a:off x="520700" y="1531937"/>
            <a:ext cx="8104200" cy="3689400"/>
            <a:chOff x="0" y="6858000"/>
            <a:chExt cx="8104200" cy="3689400"/>
          </a:xfrm>
        </p:grpSpPr>
        <p:sp>
          <p:nvSpPr>
            <p:cNvPr id="789" name="Google Shape;789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0" name="Google Shape;790;p36"/>
            <p:cNvSpPr txBox="1"/>
            <p:nvPr/>
          </p:nvSpPr>
          <p:spPr>
            <a:xfrm>
              <a:off x="0" y="6858000"/>
              <a:ext cx="8104200" cy="36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791" name="Google Shape;79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792" name="Google Shape;792;p36"/>
          <p:cNvSpPr txBox="1"/>
          <p:nvPr/>
        </p:nvSpPr>
        <p:spPr>
          <a:xfrm>
            <a:off x="457200" y="381000"/>
            <a:ext cx="3276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36"/>
          <p:cNvSpPr txBox="1"/>
          <p:nvPr/>
        </p:nvSpPr>
        <p:spPr>
          <a:xfrm>
            <a:off x="381000" y="304800"/>
            <a:ext cx="55626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794" name="Google Shape;794;p36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95" name="Google Shape;795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6" name="Google Shape;796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797" name="Google Shape;797;p36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798" name="Google Shape;798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799" name="Google Shape;799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00" name="Google Shape;800;p36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01" name="Google Shape;801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2" name="Google Shape;802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03" name="Google Shape;803;p36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04" name="Google Shape;804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05" name="Google Shape;805;p36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06" name="Google Shape;806;p36"/>
          <p:cNvSpPr txBox="1"/>
          <p:nvPr/>
        </p:nvSpPr>
        <p:spPr>
          <a:xfrm>
            <a:off x="520700" y="2553725"/>
            <a:ext cx="82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	measured the waters of the sea </a:t>
            </a:r>
            <a:r>
              <a:rPr lang="en-US" sz="4800">
                <a:solidFill>
                  <a:schemeClr val="dk1"/>
                </a:solidFill>
              </a:rPr>
              <a:t>מי ים</a:t>
            </a:r>
            <a:endParaRPr sz="4800">
              <a:solidFill>
                <a:schemeClr val="dk1"/>
              </a:solidFill>
            </a:endParaRPr>
          </a:p>
        </p:txBody>
      </p:sp>
      <p:sp>
        <p:nvSpPr>
          <p:cNvPr id="807" name="Google Shape;807;p36"/>
          <p:cNvSpPr txBox="1"/>
          <p:nvPr/>
        </p:nvSpPr>
        <p:spPr>
          <a:xfrm>
            <a:off x="457200" y="960300"/>
            <a:ext cx="8024400" cy="25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Isaiah 40:12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  measured the waters  </a:t>
            </a:r>
            <a:r>
              <a:rPr lang="en-US" sz="4800">
                <a:solidFill>
                  <a:schemeClr val="dk1"/>
                </a:solidFill>
              </a:rPr>
              <a:t>מים</a:t>
            </a:r>
            <a:endParaRPr sz="480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37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813" name="Google Shape;813;p37"/>
          <p:cNvGrpSpPr/>
          <p:nvPr/>
        </p:nvGrpSpPr>
        <p:grpSpPr>
          <a:xfrm>
            <a:off x="520700" y="1531937"/>
            <a:ext cx="8104200" cy="3689400"/>
            <a:chOff x="0" y="6858000"/>
            <a:chExt cx="8104200" cy="3689400"/>
          </a:xfrm>
        </p:grpSpPr>
        <p:sp>
          <p:nvSpPr>
            <p:cNvPr id="814" name="Google Shape;814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15" name="Google Shape;815;p37"/>
            <p:cNvSpPr txBox="1"/>
            <p:nvPr/>
          </p:nvSpPr>
          <p:spPr>
            <a:xfrm>
              <a:off x="0" y="6858000"/>
              <a:ext cx="8104200" cy="36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816" name="Google Shape;816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37"/>
          <p:cNvSpPr txBox="1"/>
          <p:nvPr/>
        </p:nvSpPr>
        <p:spPr>
          <a:xfrm>
            <a:off x="457200" y="381000"/>
            <a:ext cx="3276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8" name="Google Shape;818;p37"/>
          <p:cNvSpPr txBox="1"/>
          <p:nvPr/>
        </p:nvSpPr>
        <p:spPr>
          <a:xfrm>
            <a:off x="381000" y="304800"/>
            <a:ext cx="5562600" cy="13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819" name="Google Shape;819;p37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20" name="Google Shape;820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1" name="Google Shape;821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22" name="Google Shape;822;p37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23" name="Google Shape;823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4" name="Google Shape;824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25" name="Google Shape;825;p37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26" name="Google Shape;826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27" name="Google Shape;827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28" name="Google Shape;828;p37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29" name="Google Shape;829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0" name="Google Shape;830;p37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31" name="Google Shape;831;p37"/>
          <p:cNvSpPr txBox="1"/>
          <p:nvPr/>
        </p:nvSpPr>
        <p:spPr>
          <a:xfrm>
            <a:off x="457200" y="947100"/>
            <a:ext cx="8024400" cy="28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Isaiah 45:7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  I will make peace 	</a:t>
            </a:r>
            <a:r>
              <a:rPr lang="en-US" sz="4800">
                <a:solidFill>
                  <a:schemeClr val="dk1"/>
                </a:solidFill>
              </a:rPr>
              <a:t>שלום</a:t>
            </a:r>
            <a:endParaRPr sz="48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 I will make good 	</a:t>
            </a:r>
            <a:r>
              <a:rPr lang="en-US" sz="4800">
                <a:solidFill>
                  <a:schemeClr val="dk1"/>
                </a:solidFill>
              </a:rPr>
              <a:t>טוב</a:t>
            </a:r>
            <a:endParaRPr sz="4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38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837" name="Google Shape;837;p38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838" name="Google Shape;838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39" name="Google Shape;839;p38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840" name="Google Shape;840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41" name="Google Shape;841;p38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2" name="Google Shape;842;p38"/>
          <p:cNvSpPr txBox="1"/>
          <p:nvPr/>
        </p:nvSpPr>
        <p:spPr>
          <a:xfrm>
            <a:off x="381000" y="304800"/>
            <a:ext cx="5562600" cy="1343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Job 42:9</a:t>
            </a:r>
            <a:endParaRPr/>
          </a:p>
        </p:txBody>
      </p:sp>
      <p:grpSp>
        <p:nvGrpSpPr>
          <p:cNvPr id="843" name="Google Shape;843;p3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44" name="Google Shape;844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45" name="Google Shape;845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46" name="Google Shape;846;p3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47" name="Google Shape;847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48" name="Google Shape;848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49" name="Google Shape;849;p3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50" name="Google Shape;850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1" name="Google Shape;851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52" name="Google Shape;852;p3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53" name="Google Shape;853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54" name="Google Shape;854;p3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55" name="Google Shape;855;p38"/>
          <p:cNvSpPr txBox="1"/>
          <p:nvPr/>
        </p:nvSpPr>
        <p:spPr>
          <a:xfrm>
            <a:off x="304800" y="1752600"/>
            <a:ext cx="4343400" cy="37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							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And God listened to the voice of Job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and forgave them their sin because of him.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42:11  sheep</a:t>
            </a:r>
            <a:endParaRPr/>
          </a:p>
        </p:txBody>
      </p:sp>
      <p:sp>
        <p:nvSpPr>
          <p:cNvPr id="856" name="Google Shape;856;p38"/>
          <p:cNvSpPr txBox="1"/>
          <p:nvPr/>
        </p:nvSpPr>
        <p:spPr>
          <a:xfrm>
            <a:off x="4495800" y="1828800"/>
            <a:ext cx="4495800" cy="37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			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And the Lord accepted Job’s prayer.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</a:pPr>
            <a:endParaRPr sz="32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42:11  a piece of money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39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862" name="Google Shape;862;p39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863" name="Google Shape;863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64" name="Google Shape;864;p39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865" name="Google Shape;86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39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7" name="Google Shape;867;p39"/>
          <p:cNvSpPr txBox="1"/>
          <p:nvPr/>
        </p:nvSpPr>
        <p:spPr>
          <a:xfrm>
            <a:off x="381000" y="304800"/>
            <a:ext cx="7086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Psalm 145:12-14	 Acrostic Psalm</a:t>
            </a:r>
            <a:endParaRPr/>
          </a:p>
        </p:txBody>
      </p:sp>
      <p:grpSp>
        <p:nvGrpSpPr>
          <p:cNvPr id="868" name="Google Shape;868;p3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69" name="Google Shape;869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0" name="Google Shape;870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71" name="Google Shape;871;p3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72" name="Google Shape;872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3" name="Google Shape;873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74" name="Google Shape;874;p3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75" name="Google Shape;875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6" name="Google Shape;876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77" name="Google Shape;877;p3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878" name="Google Shape;878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79" name="Google Shape;879;p3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880" name="Google Shape;880;p39"/>
          <p:cNvSpPr txBox="1"/>
          <p:nvPr/>
        </p:nvSpPr>
        <p:spPr>
          <a:xfrm>
            <a:off x="152400" y="1219200"/>
            <a:ext cx="4343400" cy="472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							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(nun) God is faithful in his words and gracious in all his deeds.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800"/>
              <a:buFont typeface="Jim Nightshade"/>
              <a:buNone/>
            </a:pPr>
            <a:r>
              <a:rPr lang="en-US" sz="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Also adds repetitive refrain after each verse:</a:t>
            </a: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1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Blessed be the Lord and blessed be his name forever.</a:t>
            </a:r>
            <a:endParaRPr/>
          </a:p>
        </p:txBody>
      </p:sp>
      <p:sp>
        <p:nvSpPr>
          <p:cNvPr id="881" name="Google Shape;881;p39"/>
          <p:cNvSpPr txBox="1"/>
          <p:nvPr/>
        </p:nvSpPr>
        <p:spPr>
          <a:xfrm>
            <a:off x="4495800" y="1219200"/>
            <a:ext cx="4495800" cy="3259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				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endParaRPr sz="24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r>
              <a:rPr lang="en-US" sz="32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Missing this part of verse. However most modern translations have now added it but not repetitive refrain.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6" name="Google Shape;886;p40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887" name="Google Shape;887;p40"/>
          <p:cNvGrpSpPr/>
          <p:nvPr/>
        </p:nvGrpSpPr>
        <p:grpSpPr>
          <a:xfrm>
            <a:off x="520700" y="1531937"/>
            <a:ext cx="8104200" cy="3689400"/>
            <a:chOff x="0" y="6858000"/>
            <a:chExt cx="8104200" cy="3689400"/>
          </a:xfrm>
        </p:grpSpPr>
        <p:sp>
          <p:nvSpPr>
            <p:cNvPr id="888" name="Google Shape;888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89" name="Google Shape;889;p40"/>
            <p:cNvSpPr txBox="1"/>
            <p:nvPr/>
          </p:nvSpPr>
          <p:spPr>
            <a:xfrm>
              <a:off x="0" y="6858000"/>
              <a:ext cx="8104200" cy="36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890" name="Google Shape;890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1" name="Google Shape;891;p40"/>
          <p:cNvSpPr txBox="1"/>
          <p:nvPr/>
        </p:nvSpPr>
        <p:spPr>
          <a:xfrm>
            <a:off x="457200" y="381000"/>
            <a:ext cx="3276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92" name="Google Shape;892;p40"/>
          <p:cNvSpPr txBox="1"/>
          <p:nvPr/>
        </p:nvSpPr>
        <p:spPr>
          <a:xfrm>
            <a:off x="381000" y="304800"/>
            <a:ext cx="7086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Jeremiah 10:3-11</a:t>
            </a:r>
            <a:endParaRPr/>
          </a:p>
        </p:txBody>
      </p:sp>
      <p:grpSp>
        <p:nvGrpSpPr>
          <p:cNvPr id="893" name="Google Shape;893;p40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94" name="Google Shape;894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96" name="Google Shape;896;p40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897" name="Google Shape;897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899" name="Google Shape;899;p40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900" name="Google Shape;900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02" name="Google Shape;902;p40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903" name="Google Shape;903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05" name="Google Shape;905;p40"/>
          <p:cNvSpPr txBox="1"/>
          <p:nvPr/>
        </p:nvSpPr>
        <p:spPr>
          <a:xfrm>
            <a:off x="152400" y="1219200"/>
            <a:ext cx="4343400" cy="47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/>
          </a:p>
        </p:txBody>
      </p:sp>
      <p:sp>
        <p:nvSpPr>
          <p:cNvPr id="906" name="Google Shape;906;p40"/>
          <p:cNvSpPr txBox="1"/>
          <p:nvPr/>
        </p:nvSpPr>
        <p:spPr>
          <a:xfrm>
            <a:off x="600300" y="1227900"/>
            <a:ext cx="7671600" cy="49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		Contains a longer passage</a:t>
            </a:r>
            <a:endParaRPr sz="4800" b="1" i="0" u="none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LXX	a shorter version</a:t>
            </a: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endParaRPr sz="4800" b="1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8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		Scrolls that have both the longer and shorter versions</a:t>
            </a:r>
            <a:r>
              <a:rPr lang="en-US" sz="4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		</a:t>
            </a:r>
            <a:endParaRPr sz="48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41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912" name="Google Shape;912;p41"/>
          <p:cNvGrpSpPr/>
          <p:nvPr/>
        </p:nvGrpSpPr>
        <p:grpSpPr>
          <a:xfrm>
            <a:off x="520700" y="1531937"/>
            <a:ext cx="8104200" cy="3689400"/>
            <a:chOff x="0" y="6858000"/>
            <a:chExt cx="8104200" cy="3689400"/>
          </a:xfrm>
        </p:grpSpPr>
        <p:sp>
          <p:nvSpPr>
            <p:cNvPr id="913" name="Google Shape;913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14" name="Google Shape;914;p41"/>
            <p:cNvSpPr txBox="1"/>
            <p:nvPr/>
          </p:nvSpPr>
          <p:spPr>
            <a:xfrm>
              <a:off x="0" y="6858000"/>
              <a:ext cx="8104200" cy="3689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915" name="Google Shape;915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6" name="Google Shape;916;p41"/>
          <p:cNvSpPr txBox="1"/>
          <p:nvPr/>
        </p:nvSpPr>
        <p:spPr>
          <a:xfrm>
            <a:off x="457200" y="381000"/>
            <a:ext cx="3276600" cy="57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17" name="Google Shape;917;p41"/>
          <p:cNvSpPr txBox="1"/>
          <p:nvPr/>
        </p:nvSpPr>
        <p:spPr>
          <a:xfrm>
            <a:off x="381000" y="304800"/>
            <a:ext cx="7086600" cy="6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1 Samuel 10-1 Samuel 11:1</a:t>
            </a:r>
            <a:endParaRPr/>
          </a:p>
        </p:txBody>
      </p:sp>
      <p:grpSp>
        <p:nvGrpSpPr>
          <p:cNvPr id="918" name="Google Shape;918;p41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919" name="Google Shape;919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0" name="Google Shape;920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21" name="Google Shape;921;p41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922" name="Google Shape;922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3" name="Google Shape;923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24" name="Google Shape;924;p41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925" name="Google Shape;925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6" name="Google Shape;926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27" name="Google Shape;927;p41"/>
          <p:cNvGrpSpPr/>
          <p:nvPr/>
        </p:nvGrpSpPr>
        <p:grpSpPr>
          <a:xfrm>
            <a:off x="-1143000" y="-6189662"/>
            <a:ext cx="8104200" cy="0"/>
            <a:chOff x="0" y="6858000"/>
            <a:chExt cx="8104200" cy="0"/>
          </a:xfrm>
        </p:grpSpPr>
        <p:sp>
          <p:nvSpPr>
            <p:cNvPr id="928" name="Google Shape;928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29" name="Google Shape;929;p41"/>
            <p:cNvSpPr/>
            <p:nvPr/>
          </p:nvSpPr>
          <p:spPr>
            <a:xfrm>
              <a:off x="0" y="6858000"/>
              <a:ext cx="8104200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930" name="Google Shape;930;p41"/>
          <p:cNvSpPr txBox="1"/>
          <p:nvPr/>
        </p:nvSpPr>
        <p:spPr>
          <a:xfrm>
            <a:off x="152400" y="1219200"/>
            <a:ext cx="4343400" cy="47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/>
          </a:p>
        </p:txBody>
      </p:sp>
      <p:sp>
        <p:nvSpPr>
          <p:cNvPr id="931" name="Google Shape;931;p41"/>
          <p:cNvSpPr txBox="1"/>
          <p:nvPr/>
        </p:nvSpPr>
        <p:spPr>
          <a:xfrm>
            <a:off x="600300" y="1102875"/>
            <a:ext cx="7671600" cy="5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i="0" u="none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MT		</a:t>
            </a: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“But he held his peace”	</a:t>
            </a:r>
            <a:r>
              <a:rPr lang="en-US" sz="4800" dirty="0" err="1">
                <a:solidFill>
                  <a:schemeClr val="dk1"/>
                </a:solidFill>
              </a:rPr>
              <a:t>כמחריש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			No Additional paragraph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		Additional paragraph then…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		“About a month later”  </a:t>
            </a:r>
            <a:r>
              <a:rPr lang="en-US" sz="4800" dirty="0" err="1">
                <a:solidFill>
                  <a:schemeClr val="dk1"/>
                </a:solidFill>
              </a:rPr>
              <a:t>כמו</a:t>
            </a:r>
            <a:r>
              <a:rPr lang="en-US" sz="4800" dirty="0">
                <a:solidFill>
                  <a:schemeClr val="dk1"/>
                </a:solidFill>
              </a:rPr>
              <a:t> </a:t>
            </a:r>
            <a:r>
              <a:rPr lang="en-US" sz="4800" dirty="0" err="1">
                <a:solidFill>
                  <a:schemeClr val="dk1"/>
                </a:solidFill>
              </a:rPr>
              <a:t>חדש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LXX		No additional paragraph but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			“About a month later”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dirty="0" err="1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Josepheus</a:t>
            </a: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  “About a month later” then adds 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914400" marR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4000" b="1" dirty="0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DSS paragraph but not identical</a:t>
            </a:r>
            <a:endParaRPr sz="4000" b="1" dirty="0">
              <a:solidFill>
                <a:srgbClr val="993300"/>
              </a:solidFill>
              <a:latin typeface="Jim Nightshade"/>
              <a:ea typeface="Jim Nightshade"/>
              <a:cs typeface="Jim Nightshade"/>
              <a:sym typeface="Jim Nightshad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200"/>
              <a:buFont typeface="Jim Nightshade"/>
              <a:buNone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42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937" name="Google Shape;937;p42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938" name="Google Shape;938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39" name="Google Shape;939;p42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940" name="Google Shape;940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1" name="Google Shape;941;p42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42" name="Google Shape;942;p42"/>
          <p:cNvSpPr txBox="1"/>
          <p:nvPr/>
        </p:nvSpPr>
        <p:spPr>
          <a:xfrm>
            <a:off x="381000" y="304800"/>
            <a:ext cx="7086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Genesis</a:t>
            </a:r>
            <a:endParaRPr/>
          </a:p>
        </p:txBody>
      </p:sp>
      <p:grpSp>
        <p:nvGrpSpPr>
          <p:cNvPr id="943" name="Google Shape;943;p4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44" name="Google Shape;944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5" name="Google Shape;945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46" name="Google Shape;946;p4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47" name="Google Shape;947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48" name="Google Shape;948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49" name="Google Shape;949;p4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50" name="Google Shape;950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1" name="Google Shape;951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52" name="Google Shape;952;p4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53" name="Google Shape;953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4" name="Google Shape;954;p4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955" name="Google Shape;955;p4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52675" y="1143000"/>
            <a:ext cx="4438650" cy="45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43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961" name="Google Shape;961;p43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962" name="Google Shape;962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3" name="Google Shape;963;p43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964" name="Google Shape;964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5" name="Google Shape;965;p43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66" name="Google Shape;966;p43"/>
          <p:cNvSpPr txBox="1"/>
          <p:nvPr/>
        </p:nvSpPr>
        <p:spPr>
          <a:xfrm>
            <a:off x="381000" y="304800"/>
            <a:ext cx="7086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Exodus</a:t>
            </a:r>
            <a:endParaRPr/>
          </a:p>
        </p:txBody>
      </p:sp>
      <p:grpSp>
        <p:nvGrpSpPr>
          <p:cNvPr id="967" name="Google Shape;967;p4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68" name="Google Shape;968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69" name="Google Shape;969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70" name="Google Shape;970;p4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71" name="Google Shape;971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2" name="Google Shape;972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73" name="Google Shape;973;p4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74" name="Google Shape;974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5" name="Google Shape;975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76" name="Google Shape;976;p4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77" name="Google Shape;977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78" name="Google Shape;978;p4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979" name="Google Shape;979;p4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846137"/>
            <a:ext cx="8915400" cy="5811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8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93" name="Google Shape;93;p8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94" name="Google Shape;94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5" name="Google Shape;95;p8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96" name="Google Shape;9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8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8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99" name="Google Shape;99;p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0" name="Google Shape;100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" name="Google Shape;101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2" name="Google Shape;102;p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3" name="Google Shape;103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" name="Google Shape;104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5" name="Google Shape;105;p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6" name="Google Shape;106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8" name="Google Shape;108;p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9" name="Google Shape;109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1" name="Google Shape;111;p8"/>
          <p:cNvSpPr txBox="1">
            <a:spLocks noGrp="1"/>
          </p:cNvSpPr>
          <p:nvPr>
            <p:ph type="subTitle" idx="1"/>
          </p:nvPr>
        </p:nvSpPr>
        <p:spPr>
          <a:xfrm>
            <a:off x="4876800" y="3276600"/>
            <a:ext cx="22860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</a:t>
            </a:r>
            <a:endParaRPr/>
          </a:p>
        </p:txBody>
      </p:sp>
      <p:pic>
        <p:nvPicPr>
          <p:cNvPr id="112" name="Google Shape;112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600" y="990600"/>
            <a:ext cx="3557587" cy="5638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44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985" name="Google Shape;985;p44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986" name="Google Shape;986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87" name="Google Shape;987;p44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988" name="Google Shape;988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9" name="Google Shape;989;p44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90" name="Google Shape;990;p44"/>
          <p:cNvSpPr txBox="1"/>
          <p:nvPr/>
        </p:nvSpPr>
        <p:spPr>
          <a:xfrm>
            <a:off x="381000" y="304800"/>
            <a:ext cx="7086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Psalms</a:t>
            </a:r>
            <a:endParaRPr/>
          </a:p>
        </p:txBody>
      </p:sp>
      <p:grpSp>
        <p:nvGrpSpPr>
          <p:cNvPr id="991" name="Google Shape;991;p4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92" name="Google Shape;992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3" name="Google Shape;993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94" name="Google Shape;994;p4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95" name="Google Shape;995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6" name="Google Shape;996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997" name="Google Shape;997;p4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998" name="Google Shape;998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999" name="Google Shape;999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00" name="Google Shape;1000;p44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01" name="Google Shape;1001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02" name="Google Shape;1002;p44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003" name="Google Shape;1003;p44"/>
          <p:cNvPicPr preferRelativeResize="0"/>
          <p:nvPr/>
        </p:nvPicPr>
        <p:blipFill rotWithShape="1">
          <a:blip r:embed="rId4">
            <a:alphaModFix/>
          </a:blip>
          <a:srcRect b="51727"/>
          <a:stretch/>
        </p:blipFill>
        <p:spPr>
          <a:xfrm>
            <a:off x="0" y="1752600"/>
            <a:ext cx="9144000" cy="212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45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009" name="Google Shape;1009;p45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010" name="Google Shape;1010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1" name="Google Shape;1011;p45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012" name="Google Shape;1012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3" name="Google Shape;1013;p45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4" name="Google Shape;1014;p45"/>
          <p:cNvSpPr txBox="1"/>
          <p:nvPr/>
        </p:nvSpPr>
        <p:spPr>
          <a:xfrm>
            <a:off x="381000" y="304800"/>
            <a:ext cx="70866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Job Targum</a:t>
            </a:r>
            <a:endParaRPr/>
          </a:p>
        </p:txBody>
      </p:sp>
      <p:grpSp>
        <p:nvGrpSpPr>
          <p:cNvPr id="1015" name="Google Shape;1015;p4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16" name="Google Shape;1016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17" name="Google Shape;1017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18" name="Google Shape;1018;p4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19" name="Google Shape;1019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0" name="Google Shape;1020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21" name="Google Shape;1021;p4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22" name="Google Shape;1022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3" name="Google Shape;1023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24" name="Google Shape;1024;p45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25" name="Google Shape;1025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26" name="Google Shape;1026;p45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027" name="Google Shape;1027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47800"/>
            <a:ext cx="9144000" cy="420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Google Shape;1032;p46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033" name="Google Shape;1033;p46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034" name="Google Shape;1034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35" name="Google Shape;1035;p46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036" name="Google Shape;103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7" name="Google Shape;1037;p46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38" name="Google Shape;1038;p46"/>
          <p:cNvSpPr txBox="1"/>
          <p:nvPr/>
        </p:nvSpPr>
        <p:spPr>
          <a:xfrm>
            <a:off x="381000" y="304800"/>
            <a:ext cx="8534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Hosea Commentary</a:t>
            </a:r>
            <a:endParaRPr/>
          </a:p>
        </p:txBody>
      </p:sp>
      <p:grpSp>
        <p:nvGrpSpPr>
          <p:cNvPr id="1039" name="Google Shape;1039;p4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40" name="Google Shape;1040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1" name="Google Shape;1041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42" name="Google Shape;1042;p4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43" name="Google Shape;1043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4" name="Google Shape;1044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45" name="Google Shape;1045;p4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46" name="Google Shape;1046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47" name="Google Shape;1047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48" name="Google Shape;1048;p46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49" name="Google Shape;1049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50" name="Google Shape;1050;p46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051" name="Google Shape;1051;p4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00200" y="914400"/>
            <a:ext cx="5675312" cy="579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Google Shape;1056;p47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057" name="Google Shape;1057;p47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058" name="Google Shape;1058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59" name="Google Shape;1059;p47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060" name="Google Shape;1060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1" name="Google Shape;1061;p47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62" name="Google Shape;1062;p47"/>
          <p:cNvSpPr txBox="1"/>
          <p:nvPr/>
        </p:nvSpPr>
        <p:spPr>
          <a:xfrm>
            <a:off x="381000" y="304800"/>
            <a:ext cx="8534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Tobit</a:t>
            </a:r>
            <a:endParaRPr/>
          </a:p>
        </p:txBody>
      </p:sp>
      <p:grpSp>
        <p:nvGrpSpPr>
          <p:cNvPr id="1063" name="Google Shape;1063;p4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64" name="Google Shape;1064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5" name="Google Shape;1065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66" name="Google Shape;1066;p4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67" name="Google Shape;1067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68" name="Google Shape;1068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69" name="Google Shape;1069;p4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70" name="Google Shape;1070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1" name="Google Shape;1071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72" name="Google Shape;1072;p47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73" name="Google Shape;1073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74" name="Google Shape;1074;p47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075" name="Google Shape;1075;p4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8200" y="838200"/>
            <a:ext cx="7385050" cy="5873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48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081" name="Google Shape;1081;p48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082" name="Google Shape;1082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3" name="Google Shape;1083;p48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084" name="Google Shape;1084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48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86" name="Google Shape;1086;p48"/>
          <p:cNvSpPr txBox="1"/>
          <p:nvPr/>
        </p:nvSpPr>
        <p:spPr>
          <a:xfrm>
            <a:off x="381000" y="304800"/>
            <a:ext cx="8534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Community Rule</a:t>
            </a:r>
            <a:endParaRPr/>
          </a:p>
        </p:txBody>
      </p:sp>
      <p:grpSp>
        <p:nvGrpSpPr>
          <p:cNvPr id="1087" name="Google Shape;1087;p4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88" name="Google Shape;1088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89" name="Google Shape;1089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90" name="Google Shape;1090;p4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91" name="Google Shape;1091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2" name="Google Shape;1092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93" name="Google Shape;1093;p4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94" name="Google Shape;1094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5" name="Google Shape;1095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096" name="Google Shape;1096;p48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097" name="Google Shape;1097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98" name="Google Shape;1098;p48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099" name="Google Shape;1099;p4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09700"/>
            <a:ext cx="9144000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Google Shape;1104;p49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105" name="Google Shape;1105;p49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106" name="Google Shape;1106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07" name="Google Shape;1107;p49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108" name="Google Shape;1108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p49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0" name="Google Shape;1110;p49"/>
          <p:cNvSpPr txBox="1"/>
          <p:nvPr/>
        </p:nvSpPr>
        <p:spPr>
          <a:xfrm>
            <a:off x="381000" y="304800"/>
            <a:ext cx="8534400" cy="641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3600"/>
              <a:buFont typeface="Jim Nightshade"/>
              <a:buNone/>
            </a:pPr>
            <a:r>
              <a:rPr lang="en-US" sz="36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Examples	Daily Prayers</a:t>
            </a:r>
            <a:endParaRPr/>
          </a:p>
        </p:txBody>
      </p:sp>
      <p:grpSp>
        <p:nvGrpSpPr>
          <p:cNvPr id="1111" name="Google Shape;1111;p4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12" name="Google Shape;1112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3" name="Google Shape;1113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14" name="Google Shape;1114;p4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15" name="Google Shape;1115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6" name="Google Shape;1116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17" name="Google Shape;1117;p4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18" name="Google Shape;1118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19" name="Google Shape;1119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20" name="Google Shape;1120;p4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21" name="Google Shape;1121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22" name="Google Shape;1122;p4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123" name="Google Shape;112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8600" y="890587"/>
            <a:ext cx="8763000" cy="583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0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129" name="Google Shape;1129;p50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130" name="Google Shape;1130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1" name="Google Shape;1131;p50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132" name="Google Shape;1132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p50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34" name="Google Shape;1134;p50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1135" name="Google Shape;1135;p5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36" name="Google Shape;1136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37" name="Google Shape;1137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38" name="Google Shape;1138;p5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39" name="Google Shape;1139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0" name="Google Shape;1140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41" name="Google Shape;1141;p5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42" name="Google Shape;1142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3" name="Google Shape;1143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144" name="Google Shape;1144;p5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145" name="Google Shape;1145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146" name="Google Shape;1146;p5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147" name="Google Shape;1147;p50"/>
          <p:cNvSpPr txBox="1"/>
          <p:nvPr/>
        </p:nvSpPr>
        <p:spPr>
          <a:xfrm>
            <a:off x="3635800" y="5588325"/>
            <a:ext cx="5223600" cy="7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743200" lvl="0" indent="-2286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Israel Museum                        	</a:t>
            </a:r>
            <a:r>
              <a:rPr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http://dss.collections.imj.org.il/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43200" lvl="0" indent="-2286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Hebrew University in Jerusalem	</a:t>
            </a:r>
            <a:r>
              <a:rPr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http://orion.mscc.huji.ac.il 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2743200" lvl="0" indent="-2286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Dead Sea Scroll Digital Library	</a:t>
            </a:r>
            <a:r>
              <a:rPr lang="en-US" sz="1200" u="sng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6"/>
              </a:rPr>
              <a:t>http://www.deadseascrolls.org.il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9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18" name="Google Shape;118;p9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19" name="Google Shape;119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0" name="Google Shape;120;p9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21" name="Google Shape;121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9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3" name="Google Shape;123;p9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124" name="Google Shape;124;p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25" name="Google Shape;125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6" name="Google Shape;126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27" name="Google Shape;127;p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28" name="Google Shape;128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29" name="Google Shape;129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30" name="Google Shape;130;p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31" name="Google Shape;131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33" name="Google Shape;133;p9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34" name="Google Shape;134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36" name="Google Shape;136;p9"/>
          <p:cNvPicPr preferRelativeResize="0"/>
          <p:nvPr/>
        </p:nvPicPr>
        <p:blipFill rotWithShape="1">
          <a:blip r:embed="rId4">
            <a:alphaModFix/>
          </a:blip>
          <a:srcRect l="-694" b="31893"/>
          <a:stretch/>
        </p:blipFill>
        <p:spPr>
          <a:xfrm>
            <a:off x="685800" y="1447800"/>
            <a:ext cx="4503737" cy="5105400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37" name="Google Shape;137;p9"/>
          <p:cNvSpPr txBox="1"/>
          <p:nvPr/>
        </p:nvSpPr>
        <p:spPr>
          <a:xfrm>
            <a:off x="5791200" y="152400"/>
            <a:ext cx="2971800" cy="648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Biblical Scroll Finds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1—17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2—18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3—3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4—137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5—7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6—7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7—1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8—2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9—0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10—0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993300"/>
              </a:buClr>
              <a:buSzPts val="2400"/>
              <a:buFont typeface="Jim Nightshade"/>
              <a:buNone/>
            </a:pPr>
            <a:r>
              <a:rPr lang="en-US" sz="24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Cave 11--10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43" name="Google Shape;143;p10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44" name="Google Shape;144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45" name="Google Shape;145;p10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8763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10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149" name="Google Shape;149;p1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50" name="Google Shape;150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1" name="Google Shape;151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52" name="Google Shape;152;p1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53" name="Google Shape;153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4" name="Google Shape;154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55" name="Google Shape;155;p1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56" name="Google Shape;156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58" name="Google Shape;158;p10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59" name="Google Shape;159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0" name="Google Shape;160;p10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61" name="Google Shape;161;p10"/>
          <p:cNvSpPr txBox="1">
            <a:spLocks noGrp="1"/>
          </p:cNvSpPr>
          <p:nvPr>
            <p:ph type="subTitle" idx="1"/>
          </p:nvPr>
        </p:nvSpPr>
        <p:spPr>
          <a:xfrm>
            <a:off x="609600" y="1295400"/>
            <a:ext cx="40386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Qumran--caves</a:t>
            </a:r>
            <a:endParaRPr/>
          </a:p>
        </p:txBody>
      </p:sp>
      <p:pic>
        <p:nvPicPr>
          <p:cNvPr id="162" name="Google Shape;162;p10"/>
          <p:cNvPicPr preferRelativeResize="0"/>
          <p:nvPr/>
        </p:nvPicPr>
        <p:blipFill rotWithShape="1">
          <a:blip r:embed="rId4">
            <a:alphaModFix/>
          </a:blip>
          <a:srcRect t="2493" r="1369"/>
          <a:stretch/>
        </p:blipFill>
        <p:spPr>
          <a:xfrm>
            <a:off x="2362200" y="2362200"/>
            <a:ext cx="5486400" cy="3663950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1"/>
          <p:cNvSpPr txBox="1">
            <a:spLocks noGrp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n-US" sz="2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                                             </a:t>
            </a:r>
            <a:endParaRPr/>
          </a:p>
        </p:txBody>
      </p:sp>
      <p:grpSp>
        <p:nvGrpSpPr>
          <p:cNvPr id="168" name="Google Shape;168;p11"/>
          <p:cNvGrpSpPr/>
          <p:nvPr/>
        </p:nvGrpSpPr>
        <p:grpSpPr>
          <a:xfrm>
            <a:off x="520700" y="1531937"/>
            <a:ext cx="8104187" cy="3689350"/>
            <a:chOff x="0" y="6858000"/>
            <a:chExt cx="8104187" cy="3689350"/>
          </a:xfrm>
        </p:grpSpPr>
        <p:sp>
          <p:nvSpPr>
            <p:cNvPr id="169" name="Google Shape;169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0" name="Google Shape;170;p11"/>
            <p:cNvSpPr txBox="1"/>
            <p:nvPr/>
          </p:nvSpPr>
          <p:spPr>
            <a:xfrm>
              <a:off x="0" y="6858000"/>
              <a:ext cx="8104187" cy="36893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  </a:t>
              </a:r>
              <a:r>
                <a:rPr lang="en-US" sz="236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</a:t>
              </a:r>
              <a:r>
                <a:rPr lang="en-US" sz="2400" b="0" i="0" u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                                              </a:t>
              </a:r>
              <a:endParaRPr/>
            </a:p>
          </p:txBody>
        </p:sp>
      </p:grpSp>
      <p:pic>
        <p:nvPicPr>
          <p:cNvPr id="171" name="Google Shape;171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381000" y="0"/>
            <a:ext cx="9525000" cy="68580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172" name="Google Shape;172;p11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3" name="Google Shape;173;p11"/>
          <p:cNvSpPr txBox="1"/>
          <p:nvPr/>
        </p:nvSpPr>
        <p:spPr>
          <a:xfrm>
            <a:off x="381000" y="304800"/>
            <a:ext cx="55626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The Discovery of the Scrolls</a:t>
            </a:r>
            <a:endParaRPr/>
          </a:p>
        </p:txBody>
      </p:sp>
      <p:grpSp>
        <p:nvGrpSpPr>
          <p:cNvPr id="174" name="Google Shape;174;p1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75" name="Google Shape;175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77" name="Google Shape;177;p1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78" name="Google Shape;178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0" name="Google Shape;180;p1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81" name="Google Shape;181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83" name="Google Shape;183;p11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84" name="Google Shape;184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186" name="Google Shape;186;p11"/>
          <p:cNvSpPr txBox="1">
            <a:spLocks noGrp="1"/>
          </p:cNvSpPr>
          <p:nvPr>
            <p:ph type="subTitle" idx="1"/>
          </p:nvPr>
        </p:nvSpPr>
        <p:spPr>
          <a:xfrm>
            <a:off x="685800" y="1219200"/>
            <a:ext cx="4495800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4000"/>
              <a:buFont typeface="Jim Nightshade"/>
              <a:buNone/>
            </a:pPr>
            <a:r>
              <a:rPr lang="en-US" sz="40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Qumran—Cave 4</a:t>
            </a:r>
            <a:endParaRPr/>
          </a:p>
        </p:txBody>
      </p:sp>
      <p:pic>
        <p:nvPicPr>
          <p:cNvPr id="187" name="Google Shape;187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95600" y="2209800"/>
            <a:ext cx="2884487" cy="4264025"/>
          </a:xfrm>
          <a:prstGeom prst="rect">
            <a:avLst/>
          </a:prstGeom>
          <a:noFill/>
          <a:ln w="38100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3" name="Google Shape;193;p12"/>
          <p:cNvSpPr txBox="1"/>
          <p:nvPr/>
        </p:nvSpPr>
        <p:spPr>
          <a:xfrm>
            <a:off x="304800" y="152400"/>
            <a:ext cx="2590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Storage</a:t>
            </a:r>
            <a:endParaRPr/>
          </a:p>
        </p:txBody>
      </p:sp>
      <p:grpSp>
        <p:nvGrpSpPr>
          <p:cNvPr id="194" name="Google Shape;194;p1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95" name="Google Shape;195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6" name="Google Shape;196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97" name="Google Shape;197;p1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198" name="Google Shape;198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99" name="Google Shape;199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00" name="Google Shape;200;p1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01" name="Google Shape;201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2" name="Google Shape;202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03" name="Google Shape;203;p12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04" name="Google Shape;204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5" name="Google Shape;205;p12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06" name="Google Shape;206;p12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12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8" name="Google Shape;208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762000"/>
            <a:ext cx="2663825" cy="5705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52800" y="381000"/>
            <a:ext cx="5448300" cy="6172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3"/>
          <p:cNvSpPr txBox="1"/>
          <p:nvPr/>
        </p:nvSpPr>
        <p:spPr>
          <a:xfrm>
            <a:off x="457200" y="381000"/>
            <a:ext cx="3276600" cy="579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5" name="Google Shape;215;p13"/>
          <p:cNvSpPr txBox="1"/>
          <p:nvPr/>
        </p:nvSpPr>
        <p:spPr>
          <a:xfrm>
            <a:off x="304800" y="152400"/>
            <a:ext cx="2590800" cy="519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3300"/>
              </a:buClr>
              <a:buSzPts val="2800"/>
              <a:buFont typeface="Jim Nightshade"/>
              <a:buNone/>
            </a:pPr>
            <a:r>
              <a:rPr lang="en-US" sz="2800" b="1" i="0" u="none">
                <a:solidFill>
                  <a:srgbClr val="993300"/>
                </a:solidFill>
                <a:latin typeface="Jim Nightshade"/>
                <a:ea typeface="Jim Nightshade"/>
                <a:cs typeface="Jim Nightshade"/>
                <a:sym typeface="Jim Nightshade"/>
              </a:rPr>
              <a:t>Scroll Storage</a:t>
            </a:r>
            <a:endParaRPr/>
          </a:p>
        </p:txBody>
      </p:sp>
      <p:grpSp>
        <p:nvGrpSpPr>
          <p:cNvPr id="216" name="Google Shape;216;p1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17" name="Google Shape;217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19" name="Google Shape;219;p1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20" name="Google Shape;220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22" name="Google Shape;222;p1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23" name="Google Shape;223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225" name="Google Shape;225;p13"/>
          <p:cNvGrpSpPr/>
          <p:nvPr/>
        </p:nvGrpSpPr>
        <p:grpSpPr>
          <a:xfrm>
            <a:off x="-1143000" y="-6189662"/>
            <a:ext cx="8104187" cy="0"/>
            <a:chOff x="0" y="6858000"/>
            <a:chExt cx="8104187" cy="0"/>
          </a:xfrm>
        </p:grpSpPr>
        <p:sp>
          <p:nvSpPr>
            <p:cNvPr id="226" name="Google Shape;226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0" y="6858000"/>
              <a:ext cx="8104187" cy="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sp>
        <p:nvSpPr>
          <p:cNvPr id="228" name="Google Shape;228;p13"/>
          <p:cNvSpPr txBox="1"/>
          <p:nvPr/>
        </p:nvSpPr>
        <p:spPr>
          <a:xfrm>
            <a:off x="1371600" y="3200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9" name="Google Shape;229;p13"/>
          <p:cNvSpPr txBox="1"/>
          <p:nvPr/>
        </p:nvSpPr>
        <p:spPr>
          <a:xfrm>
            <a:off x="914400" y="4572000"/>
            <a:ext cx="23622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30" name="Google Shape;230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0837" y="0"/>
            <a:ext cx="586581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">
      <a:dk1>
        <a:srgbClr val="000000"/>
      </a:dk1>
      <a:lt1>
        <a:srgbClr val="FFFFCC"/>
      </a:lt1>
      <a:dk2>
        <a:srgbClr val="808000"/>
      </a:dk2>
      <a:lt2>
        <a:srgbClr val="666633"/>
      </a:lt2>
      <a:accent1>
        <a:srgbClr val="339933"/>
      </a:accent1>
      <a:accent2>
        <a:srgbClr val="800000"/>
      </a:accent2>
      <a:accent3>
        <a:srgbClr val="FFFFCC"/>
      </a:accent3>
      <a:accent4>
        <a:srgbClr val="339933"/>
      </a:accent4>
      <a:accent5>
        <a:srgbClr val="800000"/>
      </a:accent5>
      <a:accent6>
        <a:srgbClr val="FFFFCC"/>
      </a:accent6>
      <a:hlink>
        <a:srgbClr val="0033CC"/>
      </a:hlink>
      <a:folHlink>
        <a:srgbClr val="FFCC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499</Words>
  <Application>Microsoft Office PowerPoint</Application>
  <PresentationFormat>On-screen Show (4:3)</PresentationFormat>
  <Paragraphs>237</Paragraphs>
  <Slides>46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 Black</vt:lpstr>
      <vt:lpstr>Arial</vt:lpstr>
      <vt:lpstr>Times New Roman</vt:lpstr>
      <vt:lpstr>Jim Nightshade</vt:lpstr>
      <vt:lpstr>Default Design</vt:lpstr>
      <vt:lpstr>Default Design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PowerPoint Presentation</vt:lpstr>
      <vt:lpstr>PowerPoint Presentation</vt:lpstr>
      <vt:lpstr>PowerPoint Presentation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PowerPoint Presentation</vt:lpstr>
      <vt:lpstr>PowerPoint Presentation</vt:lpstr>
      <vt:lpstr>PowerPoint Presentation</vt:lpstr>
      <vt:lpstr>                                                 </vt:lpstr>
      <vt:lpstr>                                                 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  <vt:lpstr>                                                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                                               </dc:title>
  <dc:creator>Tim Campbell</dc:creator>
  <cp:lastModifiedBy>Chris Ashcraft</cp:lastModifiedBy>
  <cp:revision>2</cp:revision>
  <dcterms:modified xsi:type="dcterms:W3CDTF">2018-11-07T02:38:43Z</dcterms:modified>
</cp:coreProperties>
</file>